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4" r:id="rId2"/>
    <p:sldId id="257" r:id="rId3"/>
    <p:sldId id="259" r:id="rId4"/>
    <p:sldId id="258" r:id="rId5"/>
    <p:sldId id="260" r:id="rId6"/>
    <p:sldId id="261" r:id="rId7"/>
    <p:sldId id="266" r:id="rId8"/>
    <p:sldId id="293" r:id="rId9"/>
    <p:sldId id="267" r:id="rId10"/>
    <p:sldId id="268" r:id="rId11"/>
    <p:sldId id="269" r:id="rId12"/>
    <p:sldId id="270" r:id="rId13"/>
    <p:sldId id="271" r:id="rId14"/>
    <p:sldId id="262" r:id="rId15"/>
    <p:sldId id="272" r:id="rId16"/>
    <p:sldId id="273" r:id="rId17"/>
    <p:sldId id="277" r:id="rId18"/>
    <p:sldId id="278" r:id="rId19"/>
    <p:sldId id="279" r:id="rId20"/>
    <p:sldId id="263" r:id="rId21"/>
    <p:sldId id="274" r:id="rId22"/>
    <p:sldId id="275" r:id="rId23"/>
    <p:sldId id="276" r:id="rId24"/>
    <p:sldId id="280" r:id="rId25"/>
    <p:sldId id="264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65" r:id="rId36"/>
    <p:sldId id="290" r:id="rId37"/>
    <p:sldId id="291" r:id="rId38"/>
    <p:sldId id="292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EB024-1F40-4CD3-AA1E-19D1B57BB69D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F9464-1964-4764-90D9-0C8DE43FE6B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788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A43A12-92A6-4FE9-AC04-C35D029CD870}" type="slidenum">
              <a:rPr lang="pl-PL" smtClean="0"/>
              <a:pPr/>
              <a:t>2</a:t>
            </a:fld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4E61-AE7F-4BBF-A390-2DA24AA6F016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smtClean="0"/>
          </a:p>
        </p:txBody>
      </p:sp>
      <p:sp>
        <p:nvSpPr>
          <p:cNvPr id="849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C9B381-C499-4255-A7F2-178FAE0C6210}" type="slidenum">
              <a:rPr lang="pl-PL" smtClean="0"/>
              <a:pPr/>
              <a:t>35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645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A598C6-9DF6-40D0-9327-4A356A43369C}" type="slidenum">
              <a:rPr lang="pl-PL" smtClean="0"/>
              <a:pPr/>
              <a:t>3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smtClean="0"/>
          </a:p>
        </p:txBody>
      </p:sp>
      <p:sp>
        <p:nvSpPr>
          <p:cNvPr id="993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0D08C6-4FDE-499E-AB4F-D1AD17159926}" type="slidenum">
              <a:rPr lang="pl-PL" smtClean="0"/>
              <a:pPr/>
              <a:t>4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890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E2A3C1-0622-4F41-B201-018192928A7C}" type="slidenum">
              <a:rPr lang="pl-PL" smtClean="0"/>
              <a:pPr/>
              <a:t>5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901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62EE54-00AA-4594-A577-A9E6BA413B22}" type="slidenum">
              <a:rPr lang="pl-PL" smtClean="0"/>
              <a:pPr/>
              <a:t>6</a:t>
            </a:fld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smtClean="0"/>
          </a:p>
        </p:txBody>
      </p:sp>
      <p:sp>
        <p:nvSpPr>
          <p:cNvPr id="921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2A8657-C4BE-4864-B6D6-29816B570DF3}" type="slidenum">
              <a:rPr lang="pl-PL" smtClean="0"/>
              <a:pPr/>
              <a:t>8</a:t>
            </a:fld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smtClean="0"/>
          </a:p>
        </p:txBody>
      </p:sp>
      <p:sp>
        <p:nvSpPr>
          <p:cNvPr id="819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D0B584-3178-467E-927D-7FE7AD068E45}" type="slidenum">
              <a:rPr lang="pl-PL" smtClean="0"/>
              <a:pPr/>
              <a:t>14</a:t>
            </a:fld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smtClean="0"/>
          </a:p>
        </p:txBody>
      </p:sp>
      <p:sp>
        <p:nvSpPr>
          <p:cNvPr id="829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E06350-8000-4746-B45E-795DB1783D98}" type="slidenum">
              <a:rPr lang="pl-PL" smtClean="0"/>
              <a:pPr/>
              <a:t>20</a:t>
            </a:fld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839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7350D7-C05B-48AF-86C1-4BC7C656921A}" type="slidenum">
              <a:rPr lang="pl-PL" smtClean="0"/>
              <a:pPr/>
              <a:t>25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84679-56CE-4D39-BDD5-9E0F1BEBDFE4}" type="datetimeFigureOut">
              <a:rPr lang="pl-PL" smtClean="0"/>
              <a:pPr/>
              <a:t>2014-07-27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2C2CE-35A8-44A1-996C-BBB7EE4FD0A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leonar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620713"/>
            <a:ext cx="75977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pl-PL" sz="2800" b="1" cap="all" dirty="0" smtClean="0">
                <a:solidFill>
                  <a:srgbClr val="FF0000"/>
                </a:solidFill>
                <a:latin typeface="Tw Cen MT"/>
              </a:rPr>
              <a:t>Projekt ”</a:t>
            </a:r>
            <a:r>
              <a:rPr lang="pl-PL" sz="2800" b="1" i="1" cap="all" dirty="0" smtClean="0">
                <a:solidFill>
                  <a:srgbClr val="FF0000"/>
                </a:solidFill>
                <a:latin typeface="Tw Cen MT"/>
              </a:rPr>
              <a:t>Wymiana doświadczeń nauczycieli                       i kadry zarządzającej w zakresie kształcenia zawodowego dorosłych z wykorzystaniem platformy </a:t>
            </a:r>
            <a:r>
              <a:rPr lang="pl-PL" sz="2800" b="1" i="1" cap="all" dirty="0" err="1" smtClean="0">
                <a:solidFill>
                  <a:srgbClr val="FF0000"/>
                </a:solidFill>
                <a:latin typeface="Tw Cen MT"/>
              </a:rPr>
              <a:t>e-learningowej</a:t>
            </a:r>
            <a:r>
              <a:rPr lang="pl-PL" sz="2800" b="1" i="1" cap="all" dirty="0" smtClean="0">
                <a:solidFill>
                  <a:srgbClr val="FF0000"/>
                </a:solidFill>
                <a:latin typeface="Tw Cen MT"/>
              </a:rPr>
              <a:t>” </a:t>
            </a:r>
            <a:r>
              <a:rPr lang="pl-PL" sz="2800" cap="all" dirty="0" smtClean="0">
                <a:solidFill>
                  <a:srgbClr val="FF0000"/>
                </a:solidFill>
                <a:latin typeface="Tw Cen MT"/>
              </a:rPr>
              <a:t/>
            </a:r>
            <a:br>
              <a:rPr lang="pl-PL" sz="2800" cap="all" dirty="0" smtClean="0">
                <a:solidFill>
                  <a:srgbClr val="FF0000"/>
                </a:solidFill>
                <a:latin typeface="Tw Cen MT"/>
              </a:rPr>
            </a:br>
            <a:endParaRPr lang="pl-PL" dirty="0"/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611560" y="4437112"/>
            <a:ext cx="7776864" cy="1800200"/>
          </a:xfrm>
        </p:spPr>
        <p:txBody>
          <a:bodyPr>
            <a:normAutofit fontScale="55000" lnSpcReduction="20000"/>
          </a:bodyPr>
          <a:lstStyle/>
          <a:p>
            <a:pPr lvl="0" algn="l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r>
              <a:rPr lang="pl-PL" sz="33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KORDOBA/GRANADA/ANDALUZJA/HISZPANIA</a:t>
            </a:r>
          </a:p>
          <a:p>
            <a:pPr lvl="0" algn="l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r>
              <a:rPr lang="pl-PL" sz="3300" b="1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17-23.03.2013</a:t>
            </a:r>
          </a:p>
          <a:p>
            <a:pPr lvl="0" algn="l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endParaRPr lang="pl-PL" sz="2200" b="1" dirty="0" smtClean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  <a:p>
            <a:pPr lvl="0" algn="l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endParaRPr lang="pl-PL" sz="2200" b="1" dirty="0" smtClean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  <a:p>
            <a:pPr lvl="0" algn="l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endParaRPr lang="pl-PL" sz="2200" b="1" dirty="0" smtClean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  <a:p>
            <a:pPr lvl="0">
              <a:spcBef>
                <a:spcPts val="700"/>
              </a:spcBef>
              <a:buClr>
                <a:srgbClr val="DD8047"/>
              </a:buClr>
              <a:buSzPct val="60000"/>
              <a:defRPr/>
            </a:pPr>
            <a:r>
              <a:rPr lang="pl-PL" sz="2500" dirty="0" smtClean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Projekt został zrealizowany przy wsparciu finansowym Komisji Europejskiej  w ramach programu „Uczenie się przez całe życie</a:t>
            </a:r>
            <a:endParaRPr lang="pl-PL" sz="2500" b="1" i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857892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Krajobraz Galicji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2007 paisaje devesa_3822_0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333" r="5333"/>
          <a:stretch>
            <a:fillRect/>
          </a:stretch>
        </p:blipFill>
        <p:spPr>
          <a:xfrm>
            <a:off x="1142976" y="571480"/>
            <a:ext cx="6898239" cy="517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Meseta Iberyjska – prowincja Burgos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44077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428604"/>
            <a:ext cx="6923116" cy="519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Zamek w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Peñafiel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44098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500042"/>
            <a:ext cx="6898239" cy="517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786454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Obrzeża miasta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Guadix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08065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14" y="642918"/>
            <a:ext cx="6517237" cy="4887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rgbClr val="FFFF00"/>
                </a:solidFill>
              </a:rPr>
              <a:t>Historia</a:t>
            </a:r>
            <a:br>
              <a:rPr lang="pl-PL" sz="4000" b="1" dirty="0" smtClean="0">
                <a:solidFill>
                  <a:srgbClr val="FFFF00"/>
                </a:solidFill>
              </a:rPr>
            </a:br>
            <a:endParaRPr lang="pl-PL" sz="4000" dirty="0" smtClean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1945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Począwszy od IX wieku p.n.e.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Półwysep Iberyjski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był terenem ekspansji licznych ludów i państw (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Celtów, Fenicjan, Greków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czy też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Kartagińczyków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). </a:t>
            </a:r>
          </a:p>
          <a:p>
            <a:pPr algn="just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W II wieku p.n.e. na półwyspie pojawili się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Rzymianie.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W V wieku na tereny obecnej Hiszpanii wdarli się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Wizygoci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                   i stworzyli tam własne królestwo. </a:t>
            </a:r>
          </a:p>
          <a:p>
            <a:pPr algn="just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W roku 711 z obszarów północnej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Afryki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na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Półwysep Iberyjski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przedostały się wojska arabskie pod wodzą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Tarika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, które błyskawicznie podbiły prawie cały półwysep.</a:t>
            </a:r>
          </a:p>
        </p:txBody>
      </p:sp>
      <p:pic>
        <p:nvPicPr>
          <p:cNvPr id="4" name="Picture 4" descr="http://wiem.onet.pl/wiem/bmp/27502-21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81000"/>
            <a:ext cx="1600200" cy="1092200"/>
          </a:xfrm>
          <a:prstGeom prst="rect">
            <a:avLst/>
          </a:prstGeom>
          <a:noFill/>
          <a:effectLst>
            <a:outerShdw dist="107763" dir="189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Teatr rzymski w mieście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Mérida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img_006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1071538" y="571480"/>
            <a:ext cx="6898240" cy="517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Kościół wizygocki w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Quintanilla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de las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Viñas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44079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714356"/>
            <a:ext cx="6993490" cy="524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6000768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Brama w Alhambrze, Granada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08077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1814498" y="1185842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6072206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Jeden z dziedzińców Alhambry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08069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1743060" y="1114404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857892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Granada: widok na dzielnicę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Albaicín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vista-del-albaici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467" r="5467"/>
          <a:stretch>
            <a:fillRect/>
          </a:stretch>
        </p:blipFill>
        <p:spPr>
          <a:xfrm>
            <a:off x="1071538" y="571480"/>
            <a:ext cx="685804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lik:EU-Spain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765175"/>
            <a:ext cx="6791325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wiem.onet.pl/wiem/bmp/27502-21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81000"/>
            <a:ext cx="1600200" cy="1092200"/>
          </a:xfrm>
          <a:prstGeom prst="rect">
            <a:avLst/>
          </a:prstGeom>
          <a:noFill/>
          <a:effectLst>
            <a:outerShdw dist="107763" dir="189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rostokąt 3"/>
          <p:cNvSpPr>
            <a:spLocks noChangeArrowheads="1"/>
          </p:cNvSpPr>
          <p:nvPr/>
        </p:nvSpPr>
        <p:spPr bwMode="auto">
          <a:xfrm>
            <a:off x="250825" y="404813"/>
            <a:ext cx="8569325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r>
              <a:rPr lang="pl-PL" sz="24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Niewielkie królestwa chrześcijańskie na północy rozpoczęły </a:t>
            </a:r>
            <a:r>
              <a:rPr lang="pl-PL" sz="2400" b="1" dirty="0" err="1">
                <a:solidFill>
                  <a:srgbClr val="00FFFF"/>
                </a:solidFill>
                <a:latin typeface="Garamond" pitchFamily="18" charset="0"/>
                <a:cs typeface="Times New Roman" pitchFamily="18" charset="0"/>
              </a:rPr>
              <a:t>rekonkwistę</a:t>
            </a:r>
            <a:r>
              <a:rPr lang="pl-PL" sz="2400" b="1" dirty="0">
                <a:solidFill>
                  <a:srgbClr val="00FFFF"/>
                </a:solidFill>
                <a:latin typeface="Garamond" pitchFamily="18" charset="0"/>
                <a:cs typeface="Times New Roman" pitchFamily="18" charset="0"/>
              </a:rPr>
              <a:t>,</a:t>
            </a:r>
            <a:r>
              <a:rPr lang="pl-PL" sz="24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która zaowocowała ostatecznym wyparciem </a:t>
            </a:r>
            <a:r>
              <a:rPr lang="pl-PL" sz="2400" b="1" dirty="0">
                <a:solidFill>
                  <a:srgbClr val="00FFFF"/>
                </a:solidFill>
                <a:latin typeface="Garamond" pitchFamily="18" charset="0"/>
                <a:cs typeface="Times New Roman" pitchFamily="18" charset="0"/>
              </a:rPr>
              <a:t>Maurów</a:t>
            </a:r>
            <a:r>
              <a:rPr lang="pl-PL" sz="24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w 1492. Przywódcą i pierwszym królem, zgodnie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                     z </a:t>
            </a:r>
            <a:r>
              <a:rPr lang="pl-PL" sz="24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tradycją, był don </a:t>
            </a:r>
            <a:r>
              <a:rPr lang="pl-PL" sz="2400" b="1" dirty="0" err="1">
                <a:solidFill>
                  <a:srgbClr val="00FFFF"/>
                </a:solidFill>
                <a:latin typeface="Garamond" pitchFamily="18" charset="0"/>
                <a:cs typeface="Times New Roman" pitchFamily="18" charset="0"/>
              </a:rPr>
              <a:t>Pelayo</a:t>
            </a:r>
            <a:r>
              <a:rPr lang="pl-PL" sz="24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, prawdopodobnie szlachcic wizygocki, który razem z innymi schronił się w górach Asturii przed napierającymi z południa wojskami muzułmańskimi. </a:t>
            </a:r>
          </a:p>
          <a:p>
            <a:pPr algn="just"/>
            <a:r>
              <a:rPr lang="pl-PL" sz="24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Jako początek procesu </a:t>
            </a:r>
            <a:r>
              <a:rPr lang="pl-PL" sz="2400" b="1" dirty="0" err="1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rekonkwisty</a:t>
            </a:r>
            <a:r>
              <a:rPr lang="pl-PL" sz="24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uznaje się bitwę w wąwozie </a:t>
            </a:r>
            <a:r>
              <a:rPr lang="pl-PL" sz="2400" b="1" dirty="0" err="1">
                <a:solidFill>
                  <a:srgbClr val="00FFFF"/>
                </a:solidFill>
                <a:latin typeface="Garamond" pitchFamily="18" charset="0"/>
                <a:cs typeface="Times New Roman" pitchFamily="18" charset="0"/>
              </a:rPr>
              <a:t>Covadonga</a:t>
            </a:r>
            <a:r>
              <a:rPr lang="pl-PL" sz="24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(722), w której oddział (około 300 ludzi) pod wodzą don </a:t>
            </a:r>
            <a:r>
              <a:rPr lang="pl-PL" sz="2400" b="1" dirty="0" err="1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Pelayo</a:t>
            </a:r>
            <a:r>
              <a:rPr lang="pl-PL" sz="2400" b="1" dirty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pokonał dzięki zaskoczeniu i pułapce kilkukrotnie większe siły przeciwnika. Rozbity oddział muzułmański miał charakter rozpoznawczy, a jego "klęska" nie miała dla najeźdźców większego znaczenia. </a:t>
            </a:r>
          </a:p>
        </p:txBody>
      </p:sp>
      <p:pic>
        <p:nvPicPr>
          <p:cNvPr id="3" name="Picture 4" descr="http://wiem.onet.pl/wiem/bmp/27502-21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81000"/>
            <a:ext cx="1600200" cy="1092200"/>
          </a:xfrm>
          <a:prstGeom prst="rect">
            <a:avLst/>
          </a:prstGeom>
          <a:noFill/>
          <a:effectLst>
            <a:outerShdw dist="107763" dir="189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786454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Kościół Santa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María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del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Naranco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w Oviedo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7" name="Symbol zastępczy obrazu 6" descr="Santa_María_del_Naranco_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389" r="5389"/>
          <a:stretch>
            <a:fillRect/>
          </a:stretch>
        </p:blipFill>
        <p:spPr>
          <a:xfrm>
            <a:off x="928662" y="428604"/>
            <a:ext cx="6993489" cy="524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Dwa kościoły romańskie w Zamorze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0109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642918"/>
            <a:ext cx="6993491" cy="524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Katedra w Zamorze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02025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714356"/>
            <a:ext cx="6993489" cy="524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786454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Kościół w stylu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mudéjar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w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Peñafiel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44085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214290"/>
            <a:ext cx="7334301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rostokąt 1"/>
          <p:cNvSpPr>
            <a:spLocks noChangeArrowheads="1"/>
          </p:cNvSpPr>
          <p:nvPr/>
        </p:nvSpPr>
        <p:spPr bwMode="auto">
          <a:xfrm>
            <a:off x="611188" y="1196752"/>
            <a:ext cx="8137525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pl-PL" dirty="0"/>
          </a:p>
          <a:p>
            <a:pPr algn="just"/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W ten sposób powstało pierwsze mini królestwo chrześcijańskie, które rozpoczęło powolną walkę </a:t>
            </a:r>
            <a:r>
              <a:rPr lang="pl-PL" sz="2000" b="1" dirty="0" smtClean="0">
                <a:solidFill>
                  <a:srgbClr val="FFFF00"/>
                </a:solidFill>
                <a:latin typeface="Garamond" pitchFamily="18" charset="0"/>
              </a:rPr>
              <a:t>z 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najeźdźcami muzułmańskimi. Z tych drobnych państw chrześcijańskich z czasem wyłoniły się dwa silne królestwa: </a:t>
            </a:r>
            <a:r>
              <a:rPr lang="pl-PL" sz="2000" b="1" dirty="0">
                <a:solidFill>
                  <a:srgbClr val="00FFFF"/>
                </a:solidFill>
                <a:latin typeface="Garamond" pitchFamily="18" charset="0"/>
              </a:rPr>
              <a:t>Kastylia i Aragonia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. </a:t>
            </a:r>
          </a:p>
          <a:p>
            <a:pPr algn="just"/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Rozkwit i ekspansja powstałej z połączenia obu tych państw Hiszpanii były przede wszystkim związane z podbojami kolonialnymi w </a:t>
            </a:r>
            <a:r>
              <a:rPr lang="pl-PL" sz="2000" b="1" dirty="0">
                <a:solidFill>
                  <a:srgbClr val="00FFFF"/>
                </a:solidFill>
                <a:latin typeface="Garamond" pitchFamily="18" charset="0"/>
              </a:rPr>
              <a:t>Ameryce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pl-PL" sz="2000" b="1" dirty="0" smtClean="0">
                <a:solidFill>
                  <a:srgbClr val="FFFF00"/>
                </a:solidFill>
                <a:latin typeface="Garamond" pitchFamily="18" charset="0"/>
              </a:rPr>
              <a:t>                i 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zdobyciem wielkich bogactw. </a:t>
            </a:r>
          </a:p>
          <a:p>
            <a:pPr algn="just"/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Dzięki mocarstwowej polityce kraj stał się </a:t>
            </a:r>
            <a:r>
              <a:rPr lang="pl-PL" sz="2000" b="1" dirty="0">
                <a:solidFill>
                  <a:srgbClr val="00FFFF"/>
                </a:solidFill>
                <a:latin typeface="Garamond" pitchFamily="18" charset="0"/>
              </a:rPr>
              <a:t>supermocarstwem 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w </a:t>
            </a:r>
            <a:r>
              <a:rPr lang="pl-PL" sz="2000" b="1" dirty="0">
                <a:solidFill>
                  <a:srgbClr val="00FFFF"/>
                </a:solidFill>
                <a:latin typeface="Garamond" pitchFamily="18" charset="0"/>
              </a:rPr>
              <a:t>Europie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 Zachodniej. </a:t>
            </a:r>
          </a:p>
          <a:p>
            <a:pPr algn="just"/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Stracił jednak tę pozycję na skutek osłabienia, upadku gospodarczego </a:t>
            </a:r>
            <a:r>
              <a:rPr lang="pl-PL" sz="2000" b="1" dirty="0" smtClean="0">
                <a:solidFill>
                  <a:srgbClr val="FFFF00"/>
                </a:solidFill>
                <a:latin typeface="Garamond" pitchFamily="18" charset="0"/>
              </a:rPr>
              <a:t>                    i 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wyniszczających (przegrywanych) </a:t>
            </a:r>
            <a:r>
              <a:rPr lang="pl-PL" sz="2000" b="1" dirty="0" smtClean="0">
                <a:solidFill>
                  <a:srgbClr val="FFFF00"/>
                </a:solidFill>
                <a:latin typeface="Garamond" pitchFamily="18" charset="0"/>
              </a:rPr>
              <a:t>wojen z 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Francją </a:t>
            </a:r>
            <a:r>
              <a:rPr lang="pl-PL" sz="2000" b="1" dirty="0">
                <a:solidFill>
                  <a:srgbClr val="00FFFF"/>
                </a:solidFill>
                <a:latin typeface="Garamond" pitchFamily="18" charset="0"/>
              </a:rPr>
              <a:t>Ludwika XIV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. Problemy z następstwem tronu </a:t>
            </a:r>
            <a:r>
              <a:rPr lang="pl-PL" sz="2000" b="1" dirty="0" smtClean="0">
                <a:solidFill>
                  <a:srgbClr val="FFFF00"/>
                </a:solidFill>
                <a:latin typeface="Garamond" pitchFamily="18" charset="0"/>
              </a:rPr>
              <a:t> w </a:t>
            </a:r>
            <a:r>
              <a:rPr lang="pl-PL" sz="2000" b="1" dirty="0">
                <a:solidFill>
                  <a:srgbClr val="00FFFF"/>
                </a:solidFill>
                <a:latin typeface="Garamond" pitchFamily="18" charset="0"/>
              </a:rPr>
              <a:t>XVIII wieku 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doprowadziły do </a:t>
            </a:r>
            <a:r>
              <a:rPr lang="pl-PL" sz="2000" b="1" dirty="0">
                <a:solidFill>
                  <a:srgbClr val="00FFFF"/>
                </a:solidFill>
                <a:latin typeface="Garamond" pitchFamily="18" charset="0"/>
              </a:rPr>
              <a:t>wojny </a:t>
            </a:r>
            <a:r>
              <a:rPr lang="pl-PL" sz="2000" b="1" dirty="0" smtClean="0">
                <a:solidFill>
                  <a:srgbClr val="00FFFF"/>
                </a:solidFill>
                <a:latin typeface="Garamond" pitchFamily="18" charset="0"/>
              </a:rPr>
              <a:t>                   o </a:t>
            </a:r>
            <a:r>
              <a:rPr lang="pl-PL" sz="2000" b="1" dirty="0">
                <a:solidFill>
                  <a:srgbClr val="00FFFF"/>
                </a:solidFill>
                <a:latin typeface="Garamond" pitchFamily="18" charset="0"/>
              </a:rPr>
              <a:t>sukcesję hiszpańską</a:t>
            </a:r>
            <a:r>
              <a:rPr lang="pl-PL" sz="2000" b="1" dirty="0">
                <a:solidFill>
                  <a:srgbClr val="FFFF00"/>
                </a:solidFill>
                <a:latin typeface="Garamond" pitchFamily="18" charset="0"/>
              </a:rPr>
              <a:t>, która w znacznym stopniu osłabiła państwo.</a:t>
            </a:r>
          </a:p>
        </p:txBody>
      </p:sp>
      <p:pic>
        <p:nvPicPr>
          <p:cNvPr id="3" name="Picture 4" descr="http://wiem.onet.pl/wiem/bmp/27502-21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60648"/>
            <a:ext cx="1600200" cy="1092200"/>
          </a:xfrm>
          <a:prstGeom prst="rect">
            <a:avLst/>
          </a:prstGeom>
          <a:noFill/>
          <a:effectLst>
            <a:outerShdw dist="107763" dir="189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Katedra w Burgos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4402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642918"/>
            <a:ext cx="6898239" cy="5173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6000768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Katedra w León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0004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571480"/>
            <a:ext cx="7065993" cy="529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Katedra w Sewilli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7" name="Symbol zastępczy obrazu 6" descr="P10900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1743060" y="971528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857892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Ołtarz katedry w Sewilli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09025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2976" y="714356"/>
            <a:ext cx="6929486" cy="519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4000" b="1" dirty="0" smtClean="0">
                <a:solidFill>
                  <a:srgbClr val="FFFF00"/>
                </a:solidFill>
                <a:latin typeface="Garamond" pitchFamily="18" charset="0"/>
              </a:rPr>
              <a:t>Hiszpania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Stolica: Madryt (</a:t>
            </a:r>
            <a:r>
              <a:rPr lang="pl-PL" sz="2400" b="1" dirty="0" err="1" smtClean="0">
                <a:solidFill>
                  <a:srgbClr val="FFFF00"/>
                </a:solidFill>
                <a:latin typeface="Garamond" pitchFamily="18" charset="0"/>
              </a:rPr>
              <a:t>Madrid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) </a:t>
            </a:r>
          </a:p>
          <a:p>
            <a:pPr eaLnBrk="1" hangingPunct="1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Powierzchnia: 504 782 km</a:t>
            </a:r>
            <a:r>
              <a:rPr lang="pl-PL" sz="2400" b="1" baseline="30000" dirty="0" smtClean="0">
                <a:solidFill>
                  <a:srgbClr val="FFFF00"/>
                </a:solidFill>
                <a:latin typeface="Garamond" pitchFamily="18" charset="0"/>
              </a:rPr>
              <a:t>2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`</a:t>
            </a:r>
          </a:p>
          <a:p>
            <a:pPr eaLnBrk="1" hangingPunct="1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Liczba ludności: 47 265 321</a:t>
            </a:r>
          </a:p>
          <a:p>
            <a:pPr eaLnBrk="1" hangingPunct="1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Gęstość zaludnienia: 94 osoby/</a:t>
            </a:r>
            <a:r>
              <a:rPr lang="pl-PL" sz="2400" dirty="0" err="1" smtClean="0">
                <a:solidFill>
                  <a:srgbClr val="FFFF00"/>
                </a:solidFill>
                <a:latin typeface="Garamond" pitchFamily="18" charset="0"/>
              </a:rPr>
              <a:t>km²</a:t>
            </a:r>
            <a:endParaRPr lang="pl-PL" sz="2400" b="1" dirty="0" smtClean="0">
              <a:solidFill>
                <a:srgbClr val="FFFF00"/>
              </a:solidFill>
              <a:latin typeface="Garamond" pitchFamily="18" charset="0"/>
            </a:endParaRPr>
          </a:p>
          <a:p>
            <a:pPr eaLnBrk="1" hangingPunct="1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Ustrój: monarchia konstytucyjna </a:t>
            </a:r>
          </a:p>
          <a:p>
            <a:pPr eaLnBrk="1" hangingPunct="1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Podział administracyjny: 17 regionów autonomicznych (52 prowincje) </a:t>
            </a:r>
          </a:p>
          <a:p>
            <a:pPr eaLnBrk="1" hangingPunct="1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Język urzędowy: hiszpański (kastylijski), w niektórych regionach (równorzędnie) drugi język (kataloński, baskijski, galicyjski) </a:t>
            </a:r>
          </a:p>
          <a:p>
            <a:pPr eaLnBrk="1" hangingPunct="1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Waluta: 1 euro = 100 centów </a:t>
            </a:r>
          </a:p>
          <a:p>
            <a:pPr eaLnBrk="1" hangingPunct="1">
              <a:buFontTx/>
              <a:buNone/>
            </a:pPr>
            <a:endParaRPr lang="pl-PL" sz="2400" b="1" dirty="0" smtClean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74756" name="Picture 4" descr="http://wiem.onet.pl/wiem/bmp/27502-21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81000"/>
            <a:ext cx="1600200" cy="1092200"/>
          </a:xfrm>
          <a:prstGeom prst="rect">
            <a:avLst/>
          </a:prstGeom>
          <a:noFill/>
          <a:effectLst>
            <a:outerShdw dist="107763" dir="189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Fasada uniwersytetu w Salamance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03038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16200000">
            <a:off x="1785918" y="1000108"/>
            <a:ext cx="5715040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92933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Plaza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Mayor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w Salamance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P10208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500042"/>
            <a:ext cx="6858049" cy="514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857892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Katedra w Murcji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7" name="Symbol zastępczy obrazu 6" descr="6957200042_e798cb9236_b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52" b="452"/>
          <a:stretch>
            <a:fillRect/>
          </a:stretch>
        </p:blipFill>
        <p:spPr>
          <a:xfrm>
            <a:off x="1000100" y="357166"/>
            <a:ext cx="7279241" cy="545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8794" y="6143644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Katedra w Santiago de Compostela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6" name="Symbol zastępczy obrazu 5" descr="Catedral-de-Santiago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428604"/>
            <a:ext cx="3714776" cy="557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6000768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Katedra w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Guadix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Guadix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4917" r="4917"/>
          <a:stretch>
            <a:fillRect/>
          </a:stretch>
        </p:blipFill>
        <p:spPr>
          <a:xfrm>
            <a:off x="1071538" y="428604"/>
            <a:ext cx="7183991" cy="5387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rostokąt 1"/>
          <p:cNvSpPr>
            <a:spLocks noChangeArrowheads="1"/>
          </p:cNvSpPr>
          <p:nvPr/>
        </p:nvSpPr>
        <p:spPr bwMode="auto">
          <a:xfrm>
            <a:off x="468313" y="1484313"/>
            <a:ext cx="820737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Około 1825 wielkie imperium hiszpańskie przestało praktycznie istnieć. Spowodowane to było zbyt długim złym zarządzaniem, niesprawiedliwym ładem społecznym </a:t>
            </a:r>
            <a:r>
              <a:rPr lang="pl-PL" b="1" dirty="0" smtClean="0">
                <a:solidFill>
                  <a:srgbClr val="FFFF00"/>
                </a:solidFill>
                <a:latin typeface="Garamond" pitchFamily="18" charset="0"/>
              </a:rPr>
              <a:t>i </a:t>
            </a:r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przede wszystkim, inwazją </a:t>
            </a:r>
            <a:r>
              <a:rPr lang="pl-PL" b="1" dirty="0">
                <a:solidFill>
                  <a:srgbClr val="00FFFF"/>
                </a:solidFill>
                <a:latin typeface="Garamond" pitchFamily="18" charset="0"/>
              </a:rPr>
              <a:t>Napoleona</a:t>
            </a:r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, który rozprzestrzenił idee wolnościowe w Ameryce.</a:t>
            </a:r>
          </a:p>
          <a:p>
            <a:pPr algn="just"/>
            <a:endParaRPr lang="pl-PL" b="1" dirty="0">
              <a:solidFill>
                <a:srgbClr val="FFFF00"/>
              </a:solidFill>
              <a:latin typeface="Garamond" pitchFamily="18" charset="0"/>
            </a:endParaRPr>
          </a:p>
          <a:p>
            <a:pPr algn="just"/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Hiszpania na krótko dostała się pod wpływy </a:t>
            </a:r>
            <a:r>
              <a:rPr lang="pl-PL" b="1" dirty="0">
                <a:solidFill>
                  <a:srgbClr val="00FFFF"/>
                </a:solidFill>
                <a:latin typeface="Garamond" pitchFamily="18" charset="0"/>
              </a:rPr>
              <a:t>Francji</a:t>
            </a:r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. Wkrótce powróciła dynastia Burbonów i stopniowo kraj stawał się biednym prowincjonalnym królestwem.</a:t>
            </a:r>
          </a:p>
          <a:p>
            <a:pPr algn="just"/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Na początku XX wieku Hiszpanią rządziło kilku dyktatorów – częste niepokoje społeczne skompromitowały monarchię i w 1931 proklamowano republikę.</a:t>
            </a:r>
          </a:p>
          <a:p>
            <a:pPr algn="just"/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W latach 1936-1939 kraj ogarnęła </a:t>
            </a:r>
            <a:r>
              <a:rPr lang="pl-PL" b="1" dirty="0">
                <a:solidFill>
                  <a:srgbClr val="00FFFF"/>
                </a:solidFill>
                <a:latin typeface="Garamond" pitchFamily="18" charset="0"/>
              </a:rPr>
              <a:t>wojna domowa</a:t>
            </a:r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. W jej wyniku władzę w kraju przejęli nacjonaliści pod wodzą </a:t>
            </a:r>
            <a:r>
              <a:rPr lang="pl-PL" b="1" dirty="0">
                <a:solidFill>
                  <a:srgbClr val="00FFFF"/>
                </a:solidFill>
                <a:latin typeface="Garamond" pitchFamily="18" charset="0"/>
              </a:rPr>
              <a:t>generała Francisco Franco.</a:t>
            </a:r>
          </a:p>
          <a:p>
            <a:pPr algn="just"/>
            <a:endParaRPr lang="pl-PL" b="1" dirty="0">
              <a:solidFill>
                <a:srgbClr val="FFFF00"/>
              </a:solidFill>
              <a:latin typeface="Garamond" pitchFamily="18" charset="0"/>
            </a:endParaRPr>
          </a:p>
          <a:p>
            <a:pPr algn="just"/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Po śmierci Franco w 1975, władzę przejął wyznaczony przez niego na następcę książę Jan </a:t>
            </a:r>
            <a:r>
              <a:rPr lang="pl-PL" b="1" dirty="0">
                <a:solidFill>
                  <a:srgbClr val="00FFFF"/>
                </a:solidFill>
                <a:latin typeface="Garamond" pitchFamily="18" charset="0"/>
              </a:rPr>
              <a:t>Karol </a:t>
            </a:r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z dynastii Burbonów. Przywrócono monarchię (formalnie istniała już od lat 40., a Franco pełnił funkcję regenta</a:t>
            </a:r>
            <a:r>
              <a:rPr lang="pl-PL" b="1" dirty="0" smtClean="0">
                <a:solidFill>
                  <a:srgbClr val="FFFF00"/>
                </a:solidFill>
                <a:latin typeface="Garamond" pitchFamily="18" charset="0"/>
              </a:rPr>
              <a:t>) </a:t>
            </a:r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a król wprowadził w kraju demokratyczne reformy. W 1982 Hiszpania wstąpiła do </a:t>
            </a:r>
            <a:r>
              <a:rPr lang="pl-PL" b="1" dirty="0" smtClean="0">
                <a:solidFill>
                  <a:srgbClr val="00FFFF"/>
                </a:solidFill>
                <a:latin typeface="Garamond" pitchFamily="18" charset="0"/>
              </a:rPr>
              <a:t>NATO</a:t>
            </a:r>
            <a:r>
              <a:rPr lang="pl-PL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a w 1986 stała się członkiem </a:t>
            </a:r>
            <a:r>
              <a:rPr lang="pl-PL" b="1" dirty="0">
                <a:solidFill>
                  <a:srgbClr val="00FFFF"/>
                </a:solidFill>
                <a:latin typeface="Garamond" pitchFamily="18" charset="0"/>
              </a:rPr>
              <a:t>Europejskiej Wspólnoty Gospodarczej </a:t>
            </a:r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(która później została przekształcona w </a:t>
            </a:r>
            <a:r>
              <a:rPr lang="pl-PL" b="1" dirty="0">
                <a:solidFill>
                  <a:srgbClr val="00FFFF"/>
                </a:solidFill>
                <a:latin typeface="Garamond" pitchFamily="18" charset="0"/>
              </a:rPr>
              <a:t>Unię Europejską</a:t>
            </a:r>
            <a:r>
              <a:rPr lang="pl-PL" b="1" dirty="0">
                <a:solidFill>
                  <a:srgbClr val="FFFF00"/>
                </a:solidFill>
                <a:latin typeface="Garamond" pitchFamily="18" charset="0"/>
              </a:rPr>
              <a:t>).</a:t>
            </a:r>
          </a:p>
        </p:txBody>
      </p:sp>
      <p:pic>
        <p:nvPicPr>
          <p:cNvPr id="3" name="Picture 4" descr="http://wiem.onet.pl/wiem/bmp/27502-21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81000"/>
            <a:ext cx="1600200" cy="1092200"/>
          </a:xfrm>
          <a:prstGeom prst="rect">
            <a:avLst/>
          </a:prstGeom>
          <a:noFill/>
          <a:effectLst>
            <a:outerShdw dist="107763" dir="189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8794" y="6143644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Casa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Batlló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w Barcelonie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tumblr_mhjblpqP1F1rn66w5o1_5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214290"/>
            <a:ext cx="4357718" cy="581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6072206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Katedra La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Sagrada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Familia w Barcelonie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Sagrada-Familia-In-Barcelona-Spai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214290"/>
            <a:ext cx="4214842" cy="577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6000768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Muzeum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Guggenheima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w Bilbao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Guggenheim_Bilbao_may-20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571480"/>
            <a:ext cx="7143800" cy="53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 idx="4294967295"/>
          </p:nvPr>
        </p:nvSpPr>
        <p:spPr>
          <a:xfrm>
            <a:off x="539750" y="609600"/>
            <a:ext cx="7777163" cy="1143000"/>
          </a:xfrm>
        </p:spPr>
        <p:txBody>
          <a:bodyPr/>
          <a:lstStyle/>
          <a:p>
            <a:r>
              <a:rPr lang="pl-PL" sz="4000" b="1" smtClean="0">
                <a:solidFill>
                  <a:srgbClr val="FFFF00"/>
                </a:solidFill>
                <a:latin typeface="Garamond" pitchFamily="18" charset="0"/>
              </a:rPr>
              <a:t>Regiony  historyczne </a:t>
            </a:r>
          </a:p>
        </p:txBody>
      </p:sp>
      <p:pic>
        <p:nvPicPr>
          <p:cNvPr id="36867" name="Picture 2" descr="Plik:Spain administrative map P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700213"/>
            <a:ext cx="5353050" cy="468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://wiem.onet.pl/wiem/bmp/27502-21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81000"/>
            <a:ext cx="1600200" cy="1092200"/>
          </a:xfrm>
          <a:prstGeom prst="rect">
            <a:avLst/>
          </a:prstGeom>
          <a:noFill/>
          <a:effectLst>
            <a:outerShdw dist="107763" dir="189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42913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rgbClr val="FFFF00"/>
                </a:solidFill>
                <a:latin typeface="Garamond" pitchFamily="18" charset="0"/>
              </a:rPr>
              <a:t>Język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 smtClean="0"/>
          </a:p>
        </p:txBody>
      </p:sp>
      <p:sp>
        <p:nvSpPr>
          <p:cNvPr id="26627" name="Symbol zastępczy zawartości 2"/>
          <p:cNvSpPr>
            <a:spLocks noGrp="1"/>
          </p:cNvSpPr>
          <p:nvPr>
            <p:ph idx="1"/>
          </p:nvPr>
        </p:nvSpPr>
        <p:spPr>
          <a:xfrm>
            <a:off x="0" y="981075"/>
            <a:ext cx="8820150" cy="5114925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W Hiszpanii status urzędowego ma język: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kastylijski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(potocznie zwany hiszpańskim), oraz regionalnie także: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kataloński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,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baskijski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i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galicyjski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. Zgodnie z zapisem w konstytucji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Hiszpanii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, każdy obywatel tego kraju ma obowiązek znać język kastylijski.</a:t>
            </a:r>
          </a:p>
          <a:p>
            <a:pPr algn="just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Język kataloński jako urzędowy występuje w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Katalonii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i na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Balearach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. Poza tym używany jest w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Pasie Zachodnim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(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Aragonia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) i w </a:t>
            </a:r>
            <a:r>
              <a:rPr lang="pl-PL" sz="2400" b="1" dirty="0" err="1" smtClean="0">
                <a:solidFill>
                  <a:srgbClr val="FFFF00"/>
                </a:solidFill>
                <a:latin typeface="Garamond" pitchFamily="18" charset="0"/>
              </a:rPr>
              <a:t>comarce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Carche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na terenie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Murcji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. Na terenie wspólnoty autonomicznej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Walencja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, używany jest wariant języka katalońskiego –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walencjański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. Język galicyjski jako urzędowy występuje tylko w Galicji. Ponadto używany jest w prowincjach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León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i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Zamora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, jednak nie ma tam statusu urzędowego. Język baskijski jako urzędowy występuje w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Kraju Basków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i na północy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Nawarry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. W gminach doliny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Arán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w katalońskiej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prowincji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Lleida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, obowiązuje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język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aranejski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, wariant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oksytańskiego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algn="just"/>
            <a:endParaRPr lang="pl-PL" sz="2400" dirty="0" smtClean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7"/>
          <p:cNvSpPr>
            <a:spLocks noGrp="1"/>
          </p:cNvSpPr>
          <p:nvPr>
            <p:ph idx="4294967295"/>
          </p:nvPr>
        </p:nvSpPr>
        <p:spPr>
          <a:xfrm>
            <a:off x="395288" y="404813"/>
            <a:ext cx="8353425" cy="5483225"/>
          </a:xfrm>
        </p:spPr>
        <p:txBody>
          <a:bodyPr/>
          <a:lstStyle/>
          <a:p>
            <a:pPr algn="just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Występują także liczne języki i dialekty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romańskie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, które nie mają statusu urzędowych w żadnej z hiszpańskich gmin. Są to:</a:t>
            </a:r>
          </a:p>
          <a:p>
            <a:pPr algn="just"/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asturleoński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,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w skład którego wchodzą: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 asturyjski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(używany w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Asturii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), kantabryjski (używany w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Kantabrii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),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leóński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(używany w prowincjach: León i Zamora),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estremadurski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(używany w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Estremadurze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)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aragoński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(używany w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Aragonii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)</a:t>
            </a:r>
          </a:p>
          <a:p>
            <a:pPr algn="just"/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portugalski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(niegdyś używany w niektórych gminach na terenie Estremadury, graniczących z Portugalią; obecnie praktycznie nie używany)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5572140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Wiejski krajobraz Asturii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7669714466_e52bda67fb_b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34" r="5534"/>
          <a:stretch>
            <a:fillRect/>
          </a:stretch>
        </p:blipFill>
        <p:spPr>
          <a:xfrm>
            <a:off x="1357290" y="571480"/>
            <a:ext cx="6415094" cy="481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rgbClr val="FFFF00"/>
                </a:solidFill>
                <a:latin typeface="Garamond" pitchFamily="18" charset="0"/>
              </a:rPr>
              <a:t>Rzeźba</a:t>
            </a:r>
          </a:p>
        </p:txBody>
      </p:sp>
      <p:sp>
        <p:nvSpPr>
          <p:cNvPr id="29699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412875"/>
            <a:ext cx="8351837" cy="4683125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Hiszpania jest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krajem wyżynno-górskim</a:t>
            </a:r>
            <a:r>
              <a:rPr lang="pl-PL" sz="2400" b="1" dirty="0" smtClean="0">
                <a:solidFill>
                  <a:srgbClr val="9999FF"/>
                </a:solidFill>
                <a:latin typeface="Garamond" pitchFamily="18" charset="0"/>
              </a:rPr>
              <a:t>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(około 90 proc. obszaru zajmują wyżyny i góry). </a:t>
            </a:r>
          </a:p>
          <a:p>
            <a:pPr algn="just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Centralną część kraju zajmuje wyżyna zwana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Mesetą Iberyjską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, która wznosi się średnio do 600 m n.p.m.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Góry Kastylijskie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dzielą ją (najwyższy szczyt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Almanzor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– 2592 m n.p.m.) na dwie części: </a:t>
            </a:r>
            <a:r>
              <a:rPr lang="pl-PL" sz="2400" b="1" u="sng" dirty="0" smtClean="0">
                <a:solidFill>
                  <a:srgbClr val="FFFF00"/>
                </a:solidFill>
                <a:latin typeface="Garamond" pitchFamily="18" charset="0"/>
              </a:rPr>
              <a:t>Starą i Nową Kastylię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. </a:t>
            </a:r>
          </a:p>
          <a:p>
            <a:pPr algn="just"/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Mesetę otaczają góry: od północy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Góry Kantabryjskie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z najwyższym szczytem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Torre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 de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Cerredo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(2648 m n.p.m.), od północnego wschodu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Góry Iberyjskie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z kulminacją </a:t>
            </a:r>
            <a:r>
              <a:rPr lang="pl-PL" sz="2400" b="1" dirty="0" err="1" smtClean="0">
                <a:solidFill>
                  <a:srgbClr val="00FFFF"/>
                </a:solidFill>
                <a:latin typeface="Garamond" pitchFamily="18" charset="0"/>
              </a:rPr>
              <a:t>Moncayo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(2313 m n.p.m.). Na granicy z Francją rozpościerają się niedostępne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Pireneje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z kulminacją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Aneto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 (3404 m n.p.m.), które wraz z Górami Iberyjskimi i niższymi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Górami Katalońskimi 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otaczają nizinną </a:t>
            </a:r>
            <a:r>
              <a:rPr lang="pl-PL" sz="2400" b="1" dirty="0" smtClean="0">
                <a:solidFill>
                  <a:srgbClr val="00FFFF"/>
                </a:solidFill>
                <a:latin typeface="Garamond" pitchFamily="18" charset="0"/>
              </a:rPr>
              <a:t>Kotlinę Aragońską</a:t>
            </a:r>
            <a:r>
              <a:rPr lang="pl-PL" sz="2400" b="1" dirty="0" smtClean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</p:txBody>
      </p:sp>
      <p:pic>
        <p:nvPicPr>
          <p:cNvPr id="4" name="Picture 4" descr="http://wiem.onet.pl/wiem/bmp/27502-21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81000"/>
            <a:ext cx="1600200" cy="1092200"/>
          </a:xfrm>
          <a:prstGeom prst="rect">
            <a:avLst/>
          </a:prstGeom>
          <a:noFill/>
          <a:effectLst>
            <a:outerShdw dist="107763" dir="189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5786454"/>
            <a:ext cx="5486400" cy="566738"/>
          </a:xfrm>
        </p:spPr>
        <p:txBody>
          <a:bodyPr anchor="ctr">
            <a:normAutofit/>
          </a:bodyPr>
          <a:lstStyle/>
          <a:p>
            <a:pPr algn="ctr"/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Picos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de Europa: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Naranjo</a:t>
            </a:r>
            <a:r>
              <a:rPr lang="pl-PL" dirty="0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 de </a:t>
            </a:r>
            <a:r>
              <a:rPr lang="pl-PL" dirty="0" err="1" smtClean="0">
                <a:solidFill>
                  <a:srgbClr val="FFFF00"/>
                </a:solidFill>
                <a:latin typeface="Garamond" pitchFamily="18" charset="0"/>
                <a:cs typeface="Times New Roman" pitchFamily="18" charset="0"/>
              </a:rPr>
              <a:t>Bulnes</a:t>
            </a:r>
            <a:endParaRPr lang="pl-PL" dirty="0">
              <a:solidFill>
                <a:srgbClr val="FFFF00"/>
              </a:solidFill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5" name="Symbol zastępczy obrazu 4" descr="Urriellu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83" r="5583"/>
          <a:stretch>
            <a:fillRect/>
          </a:stretch>
        </p:blipFill>
        <p:spPr>
          <a:xfrm>
            <a:off x="1071538" y="571480"/>
            <a:ext cx="6802988" cy="510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154</TotalTime>
  <Words>973</Words>
  <Application>Microsoft Office PowerPoint</Application>
  <PresentationFormat>Pokaz na ekranie (4:3)</PresentationFormat>
  <Paragraphs>87</Paragraphs>
  <Slides>38</Slides>
  <Notes>11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Motyw pakietu Office</vt:lpstr>
      <vt:lpstr>Projekt ”Wymiana doświadczeń nauczycieli                       i kadry zarządzającej w zakresie kształcenia zawodowego dorosłych z wykorzystaniem platformy e-learningowej”  </vt:lpstr>
      <vt:lpstr>Slajd 2</vt:lpstr>
      <vt:lpstr>Hiszpania</vt:lpstr>
      <vt:lpstr>Regiony  historyczne </vt:lpstr>
      <vt:lpstr>Język </vt:lpstr>
      <vt:lpstr>Slajd 6</vt:lpstr>
      <vt:lpstr>Wiejski krajobraz Asturii</vt:lpstr>
      <vt:lpstr>Rzeźba</vt:lpstr>
      <vt:lpstr>Picos de Europa: Naranjo de Bulnes</vt:lpstr>
      <vt:lpstr>Krajobraz Galicji</vt:lpstr>
      <vt:lpstr>Meseta Iberyjska – prowincja Burgos</vt:lpstr>
      <vt:lpstr>Zamek w Peñafiel</vt:lpstr>
      <vt:lpstr>Obrzeża miasta Guadix</vt:lpstr>
      <vt:lpstr>Historia </vt:lpstr>
      <vt:lpstr>Teatr rzymski w mieście Mérida</vt:lpstr>
      <vt:lpstr>Kościół wizygocki w Quintanilla de las Viñas</vt:lpstr>
      <vt:lpstr>Brama w Alhambrze, Granada</vt:lpstr>
      <vt:lpstr>Jeden z dziedzińców Alhambry</vt:lpstr>
      <vt:lpstr>Granada: widok na dzielnicę Albaicín</vt:lpstr>
      <vt:lpstr>Slajd 20</vt:lpstr>
      <vt:lpstr>Kościół Santa María del Naranco w Oviedo</vt:lpstr>
      <vt:lpstr>Dwa kościoły romańskie w Zamorze</vt:lpstr>
      <vt:lpstr>Katedra w Zamorze</vt:lpstr>
      <vt:lpstr>Kościół w stylu mudéjar w Peñafiel</vt:lpstr>
      <vt:lpstr>Slajd 25</vt:lpstr>
      <vt:lpstr>Katedra w Burgos</vt:lpstr>
      <vt:lpstr>Katedra w León</vt:lpstr>
      <vt:lpstr>Katedra w Sewilli</vt:lpstr>
      <vt:lpstr>Ołtarz katedry w Sewilli</vt:lpstr>
      <vt:lpstr>Fasada uniwersytetu w Salamance</vt:lpstr>
      <vt:lpstr>Plaza Mayor w Salamance</vt:lpstr>
      <vt:lpstr>Katedra w Murcji</vt:lpstr>
      <vt:lpstr>Katedra w Santiago de Compostela</vt:lpstr>
      <vt:lpstr>Katedra w Guadix</vt:lpstr>
      <vt:lpstr>Slajd 35</vt:lpstr>
      <vt:lpstr>Casa Batlló w Barcelonie</vt:lpstr>
      <vt:lpstr>Katedra La Sagrada Familia w Barcelonie</vt:lpstr>
      <vt:lpstr>Muzeum Guggenheima w Bilbao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Smoczyński</dc:creator>
  <cp:lastModifiedBy>ela1</cp:lastModifiedBy>
  <cp:revision>15</cp:revision>
  <dcterms:created xsi:type="dcterms:W3CDTF">2014-05-29T17:26:12Z</dcterms:created>
  <dcterms:modified xsi:type="dcterms:W3CDTF">2014-07-27T19:37:47Z</dcterms:modified>
</cp:coreProperties>
</file>