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71" r:id="rId9"/>
    <p:sldId id="266" r:id="rId10"/>
    <p:sldId id="267" r:id="rId11"/>
    <p:sldId id="268" r:id="rId12"/>
    <p:sldId id="269" r:id="rId13"/>
    <p:sldId id="270" r:id="rId14"/>
    <p:sldId id="273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A3168-5C40-4C03-BB05-E410381BCB5B}" type="datetimeFigureOut">
              <a:rPr lang="pl-PL" smtClean="0"/>
              <a:pPr/>
              <a:t>2017-12-15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CFCF1-6815-4241-ABE3-82A4383F2F4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2317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05EC-B518-48F8-B8E9-1922D82B91C4}" type="datetimeFigureOut">
              <a:rPr lang="pl-PL" smtClean="0"/>
              <a:pPr/>
              <a:t>2017-12-15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0CAC-8B20-4945-8287-59F17837735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05EC-B518-48F8-B8E9-1922D82B91C4}" type="datetimeFigureOut">
              <a:rPr lang="pl-PL" smtClean="0"/>
              <a:pPr/>
              <a:t>2017-12-15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0CAC-8B20-4945-8287-59F17837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05EC-B518-48F8-B8E9-1922D82B91C4}" type="datetimeFigureOut">
              <a:rPr lang="pl-PL" smtClean="0"/>
              <a:pPr/>
              <a:t>2017-12-15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0CAC-8B20-4945-8287-59F17837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05EC-B518-48F8-B8E9-1922D82B91C4}" type="datetimeFigureOut">
              <a:rPr lang="pl-PL" smtClean="0"/>
              <a:pPr/>
              <a:t>2017-12-15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0CAC-8B20-4945-8287-59F17837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05EC-B518-48F8-B8E9-1922D82B91C4}" type="datetimeFigureOut">
              <a:rPr lang="pl-PL" smtClean="0"/>
              <a:pPr/>
              <a:t>2017-12-15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0F0CAC-8B20-4945-8287-59F17837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05EC-B518-48F8-B8E9-1922D82B91C4}" type="datetimeFigureOut">
              <a:rPr lang="pl-PL" smtClean="0"/>
              <a:pPr/>
              <a:t>2017-12-15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0CAC-8B20-4945-8287-59F17837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05EC-B518-48F8-B8E9-1922D82B91C4}" type="datetimeFigureOut">
              <a:rPr lang="pl-PL" smtClean="0"/>
              <a:pPr/>
              <a:t>2017-12-15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0CAC-8B20-4945-8287-59F17837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05EC-B518-48F8-B8E9-1922D82B91C4}" type="datetimeFigureOut">
              <a:rPr lang="pl-PL" smtClean="0"/>
              <a:pPr/>
              <a:t>2017-12-15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0CAC-8B20-4945-8287-59F17837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05EC-B518-48F8-B8E9-1922D82B91C4}" type="datetimeFigureOut">
              <a:rPr lang="pl-PL" smtClean="0"/>
              <a:pPr/>
              <a:t>2017-12-15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0CAC-8B20-4945-8287-59F17837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05EC-B518-48F8-B8E9-1922D82B91C4}" type="datetimeFigureOut">
              <a:rPr lang="pl-PL" smtClean="0"/>
              <a:pPr/>
              <a:t>2017-12-15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0CAC-8B20-4945-8287-59F17837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05EC-B518-48F8-B8E9-1922D82B91C4}" type="datetimeFigureOut">
              <a:rPr lang="pl-PL" smtClean="0"/>
              <a:pPr/>
              <a:t>2017-12-15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0CAC-8B20-4945-8287-59F17837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3605EC-B518-48F8-B8E9-1922D82B91C4}" type="datetimeFigureOut">
              <a:rPr lang="pl-PL" smtClean="0"/>
              <a:pPr/>
              <a:t>2017-12-15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0F0CAC-8B20-4945-8287-59F17837735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60648"/>
            <a:ext cx="8231159" cy="333980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„</a:t>
            </a:r>
            <a:r>
              <a:rPr lang="pl-PL" sz="2800" dirty="0" smtClean="0">
                <a:solidFill>
                  <a:schemeClr val="bg2">
                    <a:lumMod val="75000"/>
                  </a:schemeClr>
                </a:solidFill>
              </a:rPr>
              <a:t>Kompetencje zawodowe kluczem do sukcesu na europejskim rynku pracy”- staż zawodowy- Sycylia 11.04.-29.04.2017</a:t>
            </a:r>
            <a:endParaRPr lang="pl-PL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861048"/>
            <a:ext cx="8352928" cy="1916232"/>
          </a:xfrm>
        </p:spPr>
        <p:txBody>
          <a:bodyPr/>
          <a:lstStyle/>
          <a:p>
            <a:r>
              <a:rPr lang="pl-PL" sz="900" dirty="0" smtClean="0">
                <a:solidFill>
                  <a:schemeClr val="tx2">
                    <a:lumMod val="25000"/>
                  </a:schemeClr>
                </a:solidFill>
              </a:rPr>
              <a:t>Source:http</a:t>
            </a:r>
            <a:r>
              <a:rPr lang="pl-PL" sz="900" dirty="0">
                <a:solidFill>
                  <a:schemeClr val="tx2">
                    <a:lumMod val="25000"/>
                  </a:schemeClr>
                </a:solidFill>
              </a:rPr>
              <a:t>://ewa-naprzeciwszczciu.blogspot.com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229" y="404664"/>
            <a:ext cx="4422730" cy="107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A&amp;S\Desktop\ERASMUS organizacja\FOTO\1401201414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3300843" cy="224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5885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2060"/>
                </a:solidFill>
              </a:rPr>
              <a:t>WYSPY LIPARYJSKIE</a:t>
            </a:r>
            <a:endParaRPr lang="pl-PL" sz="3600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1664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Shape 156" descr="Wyspy Liparyjskie.JPG"/>
          <p:cNvPicPr preferRelativeResize="0"/>
          <p:nvPr/>
        </p:nvPicPr>
        <p:blipFill>
          <a:blip r:embed="rId2" cstate="email">
            <a:alphaModFix/>
          </a:blip>
          <a:stretch>
            <a:fillRect/>
          </a:stretch>
        </p:blipFill>
        <p:spPr>
          <a:xfrm>
            <a:off x="5868144" y="1611404"/>
            <a:ext cx="2795886" cy="376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A&amp;S\Desktop\ERASMUS organizacja\FOTO\!cid_15ba944a793e5374930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26" y="1617319"/>
            <a:ext cx="5022949" cy="37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1582" y="5659806"/>
            <a:ext cx="4032448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A&amp;S\Desktop\ERASMUS organizacja\FOTO\Screen Shot 2014-05-11 at 17.32.2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1094" y="332656"/>
            <a:ext cx="1402936" cy="103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672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10" y="332656"/>
            <a:ext cx="8229600" cy="157326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>
                    <a:lumMod val="25000"/>
                  </a:schemeClr>
                </a:solidFill>
              </a:rPr>
              <a:t>ETNA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>
                <a:solidFill>
                  <a:schemeClr val="bg2"/>
                </a:solidFill>
              </a:rPr>
              <a:t>Pani Aniu, </a:t>
            </a:r>
            <a:r>
              <a:rPr lang="pl-PL" sz="4400" dirty="0">
                <a:solidFill>
                  <a:schemeClr val="bg2"/>
                </a:solidFill>
              </a:rPr>
              <a:t/>
            </a:r>
            <a:br>
              <a:rPr lang="pl-PL" sz="4400" dirty="0">
                <a:solidFill>
                  <a:schemeClr val="bg2"/>
                </a:solidFill>
              </a:rPr>
            </a:br>
            <a:r>
              <a:rPr lang="pl-PL" sz="2000" dirty="0" smtClean="0">
                <a:solidFill>
                  <a:schemeClr val="bg2"/>
                </a:solidFill>
              </a:rPr>
              <a:t>Dla </a:t>
            </a:r>
            <a:r>
              <a:rPr lang="pl-PL" sz="2000" dirty="0">
                <a:solidFill>
                  <a:schemeClr val="bg2"/>
                </a:solidFill>
              </a:rPr>
              <a:t>Pani i dla Pani Dyrektor przesyłamy najlepsze życzenia świąteczne prosto ze słonecznej Sycylii! </a:t>
            </a:r>
            <a:br>
              <a:rPr lang="pl-PL" sz="2000" dirty="0">
                <a:solidFill>
                  <a:schemeClr val="bg2"/>
                </a:solidFill>
              </a:rPr>
            </a:br>
            <a:r>
              <a:rPr lang="pl-PL" sz="2000" dirty="0">
                <a:solidFill>
                  <a:schemeClr val="bg2"/>
                </a:solidFill>
              </a:rPr>
              <a:t>Jutro, w ramach prezentu od eproject , jedziemy na całodniową wycieczkę na Etnę i do Taorminy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229" y="162880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pl-PL" sz="2000" dirty="0" smtClean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							</a:t>
            </a:r>
          </a:p>
          <a:p>
            <a:endParaRPr lang="pl-PL" sz="900" dirty="0">
              <a:solidFill>
                <a:schemeClr val="bg2"/>
              </a:solidFill>
            </a:endParaRPr>
          </a:p>
          <a:p>
            <a:endParaRPr lang="pl-PL" sz="900" dirty="0" smtClean="0">
              <a:solidFill>
                <a:schemeClr val="bg2"/>
              </a:solidFill>
            </a:endParaRPr>
          </a:p>
          <a:p>
            <a:endParaRPr lang="pl-PL" sz="900" dirty="0">
              <a:solidFill>
                <a:schemeClr val="bg2"/>
              </a:solidFill>
            </a:endParaRPr>
          </a:p>
          <a:p>
            <a:endParaRPr lang="pl-PL" sz="900" dirty="0" smtClean="0">
              <a:solidFill>
                <a:schemeClr val="bg2"/>
              </a:solidFill>
            </a:endParaRPr>
          </a:p>
          <a:p>
            <a:endParaRPr lang="pl-PL" sz="900" dirty="0">
              <a:solidFill>
                <a:schemeClr val="bg2"/>
              </a:solidFill>
            </a:endParaRPr>
          </a:p>
          <a:p>
            <a:endParaRPr lang="pl-PL" sz="900" dirty="0" smtClean="0">
              <a:solidFill>
                <a:schemeClr val="bg2"/>
              </a:solidFill>
            </a:endParaRPr>
          </a:p>
          <a:p>
            <a:endParaRPr lang="pl-PL" sz="900" dirty="0">
              <a:solidFill>
                <a:schemeClr val="bg2"/>
              </a:solidFill>
            </a:endParaRPr>
          </a:p>
          <a:p>
            <a:endParaRPr lang="pl-PL" sz="900" dirty="0" smtClean="0">
              <a:solidFill>
                <a:schemeClr val="bg2"/>
              </a:solidFill>
            </a:endParaRPr>
          </a:p>
          <a:p>
            <a:endParaRPr lang="pl-PL" sz="900" dirty="0">
              <a:solidFill>
                <a:schemeClr val="bg2"/>
              </a:solidFill>
            </a:endParaRPr>
          </a:p>
          <a:p>
            <a:endParaRPr lang="pl-PL" sz="900" dirty="0" smtClean="0">
              <a:solidFill>
                <a:schemeClr val="bg2"/>
              </a:solidFill>
            </a:endParaRPr>
          </a:p>
          <a:p>
            <a:endParaRPr lang="pl-PL" sz="900" dirty="0">
              <a:solidFill>
                <a:schemeClr val="bg2"/>
              </a:solidFill>
            </a:endParaRPr>
          </a:p>
          <a:p>
            <a:r>
              <a:rPr lang="pl-PL" sz="900" dirty="0" smtClean="0">
                <a:solidFill>
                  <a:schemeClr val="bg2"/>
                </a:solidFill>
              </a:rPr>
              <a:t>                                                                         </a:t>
            </a:r>
          </a:p>
          <a:p>
            <a:endParaRPr lang="pl-PL" sz="900" dirty="0">
              <a:solidFill>
                <a:schemeClr val="bg2"/>
              </a:solidFill>
            </a:endParaRPr>
          </a:p>
          <a:p>
            <a:endParaRPr lang="pl-PL" sz="900" dirty="0" smtClean="0">
              <a:solidFill>
                <a:schemeClr val="bg2"/>
              </a:solidFill>
            </a:endParaRPr>
          </a:p>
          <a:p>
            <a:endParaRPr lang="pl-PL" sz="900" dirty="0">
              <a:solidFill>
                <a:schemeClr val="bg2"/>
              </a:solidFill>
            </a:endParaRPr>
          </a:p>
          <a:p>
            <a:endParaRPr lang="pl-PL" sz="900" dirty="0" smtClean="0">
              <a:solidFill>
                <a:schemeClr val="bg2"/>
              </a:solidFill>
            </a:endParaRPr>
          </a:p>
          <a:p>
            <a:endParaRPr lang="pl-PL" sz="900" dirty="0">
              <a:solidFill>
                <a:schemeClr val="bg2"/>
              </a:solidFill>
            </a:endParaRPr>
          </a:p>
          <a:p>
            <a:endParaRPr lang="pl-PL" sz="900" dirty="0" smtClean="0">
              <a:solidFill>
                <a:schemeClr val="bg2"/>
              </a:solidFill>
            </a:endParaRPr>
          </a:p>
          <a:p>
            <a:endParaRPr lang="pl-PL" sz="900" dirty="0">
              <a:solidFill>
                <a:schemeClr val="bg2"/>
              </a:solidFill>
            </a:endParaRPr>
          </a:p>
          <a:p>
            <a:r>
              <a:rPr lang="pl-PL" sz="900" dirty="0" smtClean="0">
                <a:solidFill>
                  <a:schemeClr val="bg2"/>
                </a:solidFill>
              </a:rPr>
              <a:t>Sourcerhttp:Source://</a:t>
            </a:r>
            <a:r>
              <a:rPr lang="pl-PL" sz="900" dirty="0">
                <a:solidFill>
                  <a:schemeClr val="bg2"/>
                </a:solidFill>
              </a:rPr>
              <a:t>www.dailymail.co.uk/</a:t>
            </a:r>
          </a:p>
          <a:p>
            <a:endParaRPr lang="pl-PL" sz="1200" dirty="0" smtClean="0">
              <a:solidFill>
                <a:schemeClr val="bg2"/>
              </a:solidFill>
            </a:endParaRPr>
          </a:p>
          <a:p>
            <a:pPr lvl="4"/>
            <a:r>
              <a:rPr lang="pl-PL" sz="100" dirty="0" smtClean="0">
                <a:solidFill>
                  <a:schemeClr val="bg2"/>
                </a:solidFill>
              </a:rPr>
              <a:t>Source:www.dailymail.co.uk</a:t>
            </a:r>
            <a:r>
              <a:rPr lang="pl-PL" sz="100" dirty="0">
                <a:solidFill>
                  <a:schemeClr val="bg2"/>
                </a:solidFill>
              </a:rPr>
              <a:t>/</a:t>
            </a:r>
            <a:endParaRPr lang="pl-PL" sz="100" dirty="0" smtClean="0">
              <a:solidFill>
                <a:schemeClr val="bg2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89608874"/>
              </p:ext>
            </p:extLst>
          </p:nvPr>
        </p:nvGraphicFramePr>
        <p:xfrm>
          <a:off x="7524328" y="4653136"/>
          <a:ext cx="1030288" cy="685800"/>
        </p:xfrm>
        <a:graphic>
          <a:graphicData uri="http://schemas.openxmlformats.org/presentationml/2006/ole">
            <p:oleObj spid="_x0000_s4147" name="Packager Shell Object" showAsIcon="1" r:id="rId3" imgW="1029600" imgH="685440" progId="Package">
              <p:embed/>
            </p:oleObj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63709"/>
            <a:ext cx="4032448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C:\Users\A&amp;S\Desktop\ERASMUS organizacja\FOTO\29C9093C00000578-3131628-Mount_Etna_stands_almost_11_000ft_3_4km_above_sea_level_looming_-a-80_14347287465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63" y="5301208"/>
            <a:ext cx="1301937" cy="98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&amp;S\Desktop\ERASMUS organizacja\FOTO\04891_etn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5211" y="2330878"/>
            <a:ext cx="4105261" cy="279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C:\Users\Public\Sycylia_2017\Foto_Sycylia_2017\z_Nikona\DSC_003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231" y="2330878"/>
            <a:ext cx="4156755" cy="27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819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2">
                    <a:lumMod val="25000"/>
                  </a:schemeClr>
                </a:solidFill>
              </a:rPr>
              <a:t>WRAŻENIA</a:t>
            </a:r>
            <a:endParaRPr lang="pl-PL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4171004" y="1556792"/>
            <a:ext cx="43249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tx2">
                    <a:lumMod val="25000"/>
                  </a:schemeClr>
                </a:solidFill>
              </a:rPr>
              <a:t>Tymczasem w trzecim tygodniu stażu:</a:t>
            </a:r>
          </a:p>
          <a:p>
            <a:endParaRPr lang="pl-PL" b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pl-PL" b="1" dirty="0" smtClean="0">
                <a:solidFill>
                  <a:schemeClr val="tx2">
                    <a:lumMod val="25000"/>
                  </a:schemeClr>
                </a:solidFill>
              </a:rPr>
              <a:t>Pani </a:t>
            </a:r>
            <a:r>
              <a:rPr lang="pl-PL" b="1" dirty="0">
                <a:solidFill>
                  <a:schemeClr val="tx2">
                    <a:lumMod val="25000"/>
                  </a:schemeClr>
                </a:solidFill>
              </a:rPr>
              <a:t>Aniu, </a:t>
            </a:r>
          </a:p>
          <a:p>
            <a:r>
              <a:rPr lang="pl-PL" b="1" dirty="0">
                <a:solidFill>
                  <a:schemeClr val="tx2">
                    <a:lumMod val="25000"/>
                  </a:schemeClr>
                </a:solidFill>
              </a:rPr>
              <a:t>Tak nam dobrze, że zapominamy o ojczyźnie i zobowiązaniach, żyjemy już Sycylijskim stylem i czas płynie tutejszym swoistym tępem:) wszyscy spisujemy się na medal, ostatnie trzy dni spędziliśmy na wycieczkach i było cudownie.Tymczasem wysyłam chociaż kilka zdjęć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01208"/>
            <a:ext cx="4032448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A&amp;S\Desktop\ERASMUS organizacja\FOTO\!cid_15ba94316ddc1ecea2c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85286"/>
            <a:ext cx="3456384" cy="47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566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TAORMINA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1800" dirty="0" smtClean="0">
                <a:solidFill>
                  <a:schemeClr val="tx2"/>
                </a:solidFill>
              </a:rPr>
              <a:t>.</a:t>
            </a:r>
          </a:p>
          <a:p>
            <a:endParaRPr lang="pl-PL" sz="1800" dirty="0">
              <a:solidFill>
                <a:schemeClr val="tx2"/>
              </a:solidFill>
            </a:endParaRPr>
          </a:p>
          <a:p>
            <a:endParaRPr lang="pl-PL" sz="1800" dirty="0" smtClean="0">
              <a:solidFill>
                <a:schemeClr val="tx2"/>
              </a:solidFill>
            </a:endParaRPr>
          </a:p>
          <a:p>
            <a:endParaRPr lang="pl-PL" sz="1800" dirty="0">
              <a:solidFill>
                <a:schemeClr val="tx2"/>
              </a:solidFill>
            </a:endParaRPr>
          </a:p>
          <a:p>
            <a:endParaRPr lang="pl-PL" sz="1800" dirty="0" smtClean="0">
              <a:solidFill>
                <a:schemeClr val="tx2"/>
              </a:solidFill>
            </a:endParaRPr>
          </a:p>
          <a:p>
            <a:endParaRPr lang="pl-PL" sz="1800" dirty="0">
              <a:solidFill>
                <a:schemeClr val="tx2"/>
              </a:solidFill>
            </a:endParaRPr>
          </a:p>
          <a:p>
            <a:endParaRPr lang="pl-PL" sz="1800" dirty="0" smtClean="0">
              <a:solidFill>
                <a:schemeClr val="tx2"/>
              </a:solidFill>
            </a:endParaRPr>
          </a:p>
          <a:p>
            <a:endParaRPr lang="pl-PL" sz="1800" dirty="0">
              <a:solidFill>
                <a:schemeClr val="tx2"/>
              </a:solidFill>
            </a:endParaRPr>
          </a:p>
          <a:p>
            <a:endParaRPr lang="pl-PL" sz="1800" dirty="0" smtClean="0">
              <a:solidFill>
                <a:schemeClr val="tx2"/>
              </a:solidFill>
            </a:endParaRPr>
          </a:p>
          <a:p>
            <a:endParaRPr lang="pl-PL" sz="1800" dirty="0">
              <a:solidFill>
                <a:schemeClr val="tx2"/>
              </a:solidFill>
            </a:endParaRPr>
          </a:p>
          <a:p>
            <a:endParaRPr lang="pl-PL" sz="1800" dirty="0" smtClean="0">
              <a:solidFill>
                <a:schemeClr val="tx2"/>
              </a:solidFill>
            </a:endParaRPr>
          </a:p>
          <a:p>
            <a:endParaRPr lang="pl-PL" sz="1800" dirty="0">
              <a:solidFill>
                <a:schemeClr val="tx2"/>
              </a:solidFill>
            </a:endParaRPr>
          </a:p>
          <a:p>
            <a:endParaRPr lang="pl-PL" sz="1800" dirty="0" smtClean="0">
              <a:solidFill>
                <a:schemeClr val="tx2"/>
              </a:solidFill>
            </a:endParaRPr>
          </a:p>
          <a:p>
            <a:endParaRPr lang="pl-PL" sz="1800" dirty="0">
              <a:solidFill>
                <a:schemeClr val="tx2"/>
              </a:solidFill>
            </a:endParaRPr>
          </a:p>
          <a:p>
            <a:endParaRPr lang="pl-PL" sz="1800" dirty="0" smtClean="0">
              <a:solidFill>
                <a:schemeClr val="tx2"/>
              </a:solidFill>
            </a:endParaRPr>
          </a:p>
          <a:p>
            <a:endParaRPr lang="pl-PL" sz="1800" dirty="0">
              <a:solidFill>
                <a:schemeClr val="tx2"/>
              </a:solidFill>
            </a:endParaRPr>
          </a:p>
          <a:p>
            <a:endParaRPr lang="pl-PL" sz="1800" dirty="0" smtClean="0">
              <a:solidFill>
                <a:schemeClr val="tx2"/>
              </a:solidFill>
            </a:endParaRPr>
          </a:p>
          <a:p>
            <a:endParaRPr lang="pl-PL" sz="1800" dirty="0">
              <a:solidFill>
                <a:schemeClr val="tx2"/>
              </a:solidFill>
            </a:endParaRPr>
          </a:p>
          <a:p>
            <a:endParaRPr lang="pl-PL" sz="1800" dirty="0" smtClean="0">
              <a:solidFill>
                <a:schemeClr val="tx2"/>
              </a:solidFill>
            </a:endParaRPr>
          </a:p>
          <a:p>
            <a:endParaRPr lang="pl-PL" sz="1800" dirty="0" smtClean="0">
              <a:solidFill>
                <a:schemeClr val="tx2"/>
              </a:solidFill>
            </a:endParaRPr>
          </a:p>
          <a:p>
            <a:endParaRPr lang="pl-PL" sz="1800" dirty="0">
              <a:solidFill>
                <a:schemeClr val="tx2"/>
              </a:solidFill>
            </a:endParaRPr>
          </a:p>
          <a:p>
            <a:pPr marL="137160" indent="0">
              <a:buNone/>
            </a:pPr>
            <a:r>
              <a:rPr lang="pl-PL" sz="900" dirty="0" smtClean="0">
                <a:solidFill>
                  <a:schemeClr val="bg2"/>
                </a:solidFill>
              </a:rPr>
              <a:t>Source:www.readyforboarding.pl</a:t>
            </a:r>
            <a:endParaRPr lang="pl-PL" sz="900" dirty="0">
              <a:solidFill>
                <a:schemeClr val="bg2"/>
              </a:solidFill>
            </a:endParaRPr>
          </a:p>
          <a:p>
            <a:endParaRPr lang="pl-PL" sz="1800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A&amp;S\Desktop\ERASMUS organizacja\FOTO\taormina.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729" y="1769320"/>
            <a:ext cx="371424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976" y="5661248"/>
            <a:ext cx="4032448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A&amp;S\Desktop\ERASMUS organizacja\FOTO\taormina-sycylia-18-201702-readyforboarding_pl-600x3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69320"/>
            <a:ext cx="3496625" cy="20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&amp;S\Desktop\ERASMUS organizacja\FOTO\taormina-sycylia-26-201702-readyforboarding_p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728" y="3845979"/>
            <a:ext cx="3714247" cy="20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485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2"/>
                </a:solidFill>
              </a:rPr>
              <a:t>PANAREA</a:t>
            </a:r>
            <a:endParaRPr lang="pl-PL" sz="3600" dirty="0">
              <a:solidFill>
                <a:schemeClr val="bg2"/>
              </a:solidFill>
            </a:endParaRPr>
          </a:p>
        </p:txBody>
      </p:sp>
      <p:pic>
        <p:nvPicPr>
          <p:cNvPr id="4" name="Shape 210" descr="Panarea 4.JPG"/>
          <p:cNvPicPr preferRelativeResize="0"/>
          <p:nvPr/>
        </p:nvPicPr>
        <p:blipFill>
          <a:blip r:embed="rId2" cstate="email">
            <a:alphaModFix/>
          </a:blip>
          <a:stretch>
            <a:fillRect/>
          </a:stretch>
        </p:blipFill>
        <p:spPr>
          <a:xfrm>
            <a:off x="467544" y="1268760"/>
            <a:ext cx="3471106" cy="420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11" descr="Panarea 11.JPG"/>
          <p:cNvPicPr preferRelativeResize="0">
            <a:picLocks noGrp="1"/>
          </p:cNvPicPr>
          <p:nvPr>
            <p:ph idx="1"/>
          </p:nvPr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4276283" y="2131306"/>
            <a:ext cx="4477833" cy="332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605941"/>
            <a:ext cx="4032448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013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2">
                    <a:lumMod val="25000"/>
                  </a:schemeClr>
                </a:solidFill>
              </a:rPr>
              <a:t>STROMBOLI</a:t>
            </a:r>
            <a:endParaRPr lang="pl-PL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Shape 248" descr="IMG_9504.JPG"/>
          <p:cNvPicPr preferRelativeResize="0">
            <a:picLocks noGrp="1"/>
          </p:cNvPicPr>
          <p:nvPr>
            <p:ph idx="1"/>
          </p:nvPr>
        </p:nvPicPr>
        <p:blipFill>
          <a:blip r:embed="rId2" cstate="email">
            <a:alphaModFix/>
          </a:blip>
          <a:stretch>
            <a:fillRect/>
          </a:stretch>
        </p:blipFill>
        <p:spPr>
          <a:xfrm>
            <a:off x="5250267" y="1607462"/>
            <a:ext cx="3067008" cy="302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A&amp;S\Desktop\ERASMUS organizacja\FOTO\stromboli_b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7622"/>
            <a:ext cx="4613271" cy="30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01208"/>
            <a:ext cx="4032448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393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2">
                    <a:lumMod val="25000"/>
                  </a:schemeClr>
                </a:solidFill>
              </a:rPr>
              <a:t>SYRAKUZY</a:t>
            </a:r>
            <a:endParaRPr lang="pl-PL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Shape 257" descr="IMG_9754.JPG"/>
          <p:cNvPicPr preferRelativeResize="0">
            <a:picLocks noGrp="1"/>
          </p:cNvPicPr>
          <p:nvPr>
            <p:ph idx="1"/>
          </p:nvPr>
        </p:nvPicPr>
        <p:blipFill>
          <a:blip r:embed="rId2" cstate="email">
            <a:alphaModFix/>
          </a:blip>
          <a:stretch>
            <a:fillRect/>
          </a:stretch>
        </p:blipFill>
        <p:spPr>
          <a:xfrm>
            <a:off x="384176" y="1700808"/>
            <a:ext cx="8229600" cy="3765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932" y="5679917"/>
            <a:ext cx="4032448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6569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>
                <a:solidFill>
                  <a:schemeClr val="tx2">
                    <a:lumMod val="25000"/>
                  </a:schemeClr>
                </a:solidFill>
              </a:rPr>
              <a:t>NOTO</a:t>
            </a:r>
            <a:endParaRPr lang="pl-PL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Shape 274" descr="IMG_9798.JPG"/>
          <p:cNvPicPr preferRelativeResize="0">
            <a:picLocks noGrp="1"/>
          </p:cNvPicPr>
          <p:nvPr>
            <p:ph idx="1"/>
          </p:nvPr>
        </p:nvPicPr>
        <p:blipFill>
          <a:blip r:embed="rId2" cstate="email">
            <a:alphaModFix/>
          </a:blip>
          <a:stretch>
            <a:fillRect/>
          </a:stretch>
        </p:blipFill>
        <p:spPr>
          <a:xfrm>
            <a:off x="683568" y="1552146"/>
            <a:ext cx="3312368" cy="29569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475656" y="4941168"/>
            <a:ext cx="5474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tx2">
                    <a:lumMod val="25000"/>
                  </a:schemeClr>
                </a:solidFill>
              </a:rPr>
              <a:t>Kościół św </a:t>
            </a:r>
            <a:r>
              <a:rPr lang="pl-PL" sz="1600" dirty="0" smtClean="0">
                <a:solidFill>
                  <a:schemeClr val="tx2">
                    <a:lumMod val="25000"/>
                  </a:schemeClr>
                </a:solidFill>
              </a:rPr>
              <a:t>Franciszka                                      Porta Reale</a:t>
            </a:r>
            <a:endParaRPr lang="pl-PL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7170" name="Picture 2" descr="C:\Users\A&amp;S\Desktop\ERASMUS organizacja\FOTO\IMG_20161112_141547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916832"/>
            <a:ext cx="457199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495" y="5517232"/>
            <a:ext cx="4032448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2185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2">
                    <a:lumMod val="25000"/>
                  </a:schemeClr>
                </a:solidFill>
              </a:rPr>
              <a:t>PALERMO</a:t>
            </a:r>
            <a:endParaRPr lang="pl-PL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A&amp;S\Desktop\Italiano\Sycylia\DSCF24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580" y="1628800"/>
            <a:ext cx="4238527" cy="31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&amp;S\Desktop\Italiano\Sycylia\DSCF25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374" y="1628800"/>
            <a:ext cx="395208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106" y="5301208"/>
            <a:ext cx="3973905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97" descr="IMG_9657.JPG"/>
          <p:cNvPicPr preferRelativeResize="0"/>
          <p:nvPr/>
        </p:nvPicPr>
        <p:blipFill>
          <a:blip r:embed="rId5" cstate="email">
            <a:alphaModFix/>
          </a:blip>
          <a:stretch>
            <a:fillRect/>
          </a:stretch>
        </p:blipFill>
        <p:spPr>
          <a:xfrm>
            <a:off x="480579" y="4832346"/>
            <a:ext cx="4238527" cy="1453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69416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2">
                    <a:lumMod val="25000"/>
                  </a:schemeClr>
                </a:solidFill>
              </a:rPr>
              <a:t>MILAZZO</a:t>
            </a:r>
            <a:endParaRPr lang="pl-PL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A&amp;S\Desktop\ERASMUS organizacja\FOTO\milazzo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6166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306" descr="Milazzo.JPG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6084168" y="1628800"/>
            <a:ext cx="2604929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5192" y="5301208"/>
            <a:ext cx="3973905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023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3744416" cy="1944216"/>
          </a:xfrm>
        </p:spPr>
        <p:txBody>
          <a:bodyPr>
            <a:normAutofit fontScale="90000"/>
          </a:bodyPr>
          <a:lstStyle/>
          <a:p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PRZYGOTOWANIE: </a:t>
            </a:r>
            <a:b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kurs języka włoskiego (60 godzin przed wyjazdem+ 12 godzin na Sycylii)</a:t>
            </a:r>
            <a:endParaRPr lang="pl-PL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4280520" cy="1105414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</a:rPr>
              <a:t>Warsztaty psychologiczno- kulturowe przed wyjazdem </a:t>
            </a:r>
            <a:endParaRPr lang="pl-PL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&amp;S\Desktop\ERASMUS organizacja\FOTO\zdęcie z wykład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01208"/>
            <a:ext cx="5544616" cy="13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875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2">
                    <a:lumMod val="25000"/>
                  </a:schemeClr>
                </a:solidFill>
              </a:rPr>
              <a:t>KUCHNIA SYCYLIJSKA</a:t>
            </a:r>
            <a:endParaRPr lang="pl-PL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Shape 322"/>
          <p:cNvPicPr preferRelativeResize="0">
            <a:picLocks noGrp="1"/>
          </p:cNvPicPr>
          <p:nvPr>
            <p:ph idx="1"/>
          </p:nvPr>
        </p:nvPicPr>
        <p:blipFill rotWithShape="1">
          <a:blip r:embed="rId2" cstate="email">
            <a:alphaModFix/>
          </a:blip>
          <a:srcRect/>
          <a:stretch/>
        </p:blipFill>
        <p:spPr>
          <a:xfrm>
            <a:off x="1475656" y="1556792"/>
            <a:ext cx="2347997" cy="381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24" descr="Palermo- gelateria.JPG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6270542" y="1592421"/>
            <a:ext cx="2304256" cy="38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309" y="5373217"/>
            <a:ext cx="3973905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&amp;S\Desktop\ERASMUS organizacja\FOTO\!cid_15ba946b61af61c1a2e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2490630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2121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2">
                    <a:lumMod val="25000"/>
                  </a:schemeClr>
                </a:solidFill>
              </a:rPr>
              <a:t>PO POWROCIE</a:t>
            </a:r>
            <a:endParaRPr lang="pl-PL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pl-PL" sz="2000" b="1" dirty="0" smtClean="0">
                <a:solidFill>
                  <a:schemeClr val="tx2">
                    <a:lumMod val="25000"/>
                  </a:schemeClr>
                </a:solidFill>
              </a:rPr>
              <a:t>Przygotowania do prezentacji kulinarnej </a:t>
            </a:r>
            <a:endParaRPr lang="pl-PL" sz="2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593" y="5013176"/>
            <a:ext cx="3973905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A&amp;S\Desktop\ERASMUS organizacja\EWALUACJA\prezentacja kulinarna 27.05\20170527_1039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9" y="2076511"/>
            <a:ext cx="3636014" cy="293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&amp;S\Desktop\ERASMUS organizacja\EWALUACJA\prezentacja kulinarna 27.05\20170527_1137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592" y="2076510"/>
            <a:ext cx="3973905" cy="293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1390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chemeClr val="tx2">
                    <a:lumMod val="25000"/>
                  </a:schemeClr>
                </a:solidFill>
              </a:rPr>
              <a:t>PREZENTACJA KULINARNA: 20.05.2017</a:t>
            </a:r>
            <a:br>
              <a:rPr lang="pl-PL" sz="36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pl-PL" sz="1800" dirty="0" smtClean="0">
                <a:solidFill>
                  <a:schemeClr val="tx2">
                    <a:lumMod val="25000"/>
                  </a:schemeClr>
                </a:solidFill>
              </a:rPr>
              <a:t>Przygotowanie: P.Klarkowski, M.Sójka (T.6-technik żywienia i usług gastronomicznych)</a:t>
            </a:r>
            <a:endParaRPr lang="pl-PL" sz="1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2880" y="1628801"/>
            <a:ext cx="3014763" cy="3528392"/>
          </a:xfrm>
        </p:spPr>
        <p:txBody>
          <a:bodyPr>
            <a:normAutofit/>
          </a:bodyPr>
          <a:lstStyle/>
          <a:p>
            <a:r>
              <a:rPr lang="pl-PL" sz="1600" dirty="0" smtClean="0">
                <a:solidFill>
                  <a:schemeClr val="tx2">
                    <a:lumMod val="25000"/>
                  </a:schemeClr>
                </a:solidFill>
              </a:rPr>
              <a:t>PREZENTOWANE DANIA:</a:t>
            </a:r>
          </a:p>
          <a:p>
            <a:r>
              <a:rPr lang="pl-PL" sz="1600" dirty="0" smtClean="0">
                <a:solidFill>
                  <a:schemeClr val="tx2">
                    <a:lumMod val="25000"/>
                  </a:schemeClr>
                </a:solidFill>
              </a:rPr>
              <a:t>Spaghetti Bolognese</a:t>
            </a:r>
          </a:p>
          <a:p>
            <a:r>
              <a:rPr lang="pl-PL" sz="1600" dirty="0" smtClean="0">
                <a:solidFill>
                  <a:schemeClr val="tx2">
                    <a:lumMod val="25000"/>
                  </a:schemeClr>
                </a:solidFill>
              </a:rPr>
              <a:t>Risotto z krewetkami i mandarynkami</a:t>
            </a:r>
          </a:p>
          <a:p>
            <a:endParaRPr lang="pl-PL" dirty="0"/>
          </a:p>
        </p:txBody>
      </p:sp>
      <p:pic>
        <p:nvPicPr>
          <p:cNvPr id="8194" name="Picture 2" descr="C:\Users\A&amp;S\Desktop\ERASMUS organizacja\EWALUACJA\prezentacja kulinarna 27.05\degustacja dań sycylijskich w holu szkoł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1"/>
            <a:ext cx="4704521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&amp;S\Desktop\ERASMUS organizacja\FOTO\00006b11a61f47cbc5f03c1d4d4df5b5_341x406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2066" y="3608750"/>
            <a:ext cx="1299210" cy="154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&amp;S\Desktop\ERASMUS organizacja\FOTO\downloa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1276" y="4025856"/>
            <a:ext cx="1696368" cy="112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739" y="5154712"/>
            <a:ext cx="3973905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2228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2">
                    <a:lumMod val="25000"/>
                  </a:schemeClr>
                </a:solidFill>
              </a:rPr>
              <a:t>PREZENTACJA MULTIMEDIALNA</a:t>
            </a:r>
            <a:endParaRPr lang="pl-PL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b="1" dirty="0" smtClean="0">
                <a:solidFill>
                  <a:schemeClr val="tx2">
                    <a:lumMod val="25000"/>
                  </a:schemeClr>
                </a:solidFill>
              </a:rPr>
              <a:t>Przygotowanie: B. Mazur  (A.19- technik fryzjerstwa)</a:t>
            </a:r>
            <a:endParaRPr lang="pl-PL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4464496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01208"/>
            <a:ext cx="3973905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0119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 smtClean="0">
                <a:solidFill>
                  <a:schemeClr val="tx2">
                    <a:lumMod val="25000"/>
                  </a:schemeClr>
                </a:solidFill>
              </a:rPr>
              <a:t>MATERIAŁY REKLAMOWE:KALENDARZ,ULOTKI</a:t>
            </a:r>
            <a:r>
              <a:rPr lang="pl-PL" sz="36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pl-PL" sz="36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pl-PL" sz="1800" dirty="0" smtClean="0">
                <a:solidFill>
                  <a:schemeClr val="tx2">
                    <a:lumMod val="25000"/>
                  </a:schemeClr>
                </a:solidFill>
              </a:rPr>
              <a:t>Przygotowanie:E.Pukaluk (A.20-fototechnik)</a:t>
            </a:r>
            <a:endParaRPr lang="pl-PL" sz="1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12776"/>
            <a:ext cx="7571184" cy="558676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42" name="Picture 2" descr="C:\Users\A&amp;S\Desktop\ERASMUS organizacja\ROZPOWSZECHNIANIE\kalendarz-cku2018spad_300dp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700" y="1412776"/>
            <a:ext cx="3162948" cy="45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679" y="1412776"/>
            <a:ext cx="2167838" cy="45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247250" cy="45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854" y="5919416"/>
            <a:ext cx="3886895" cy="9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8852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2">
                    <a:lumMod val="25000"/>
                  </a:schemeClr>
                </a:solidFill>
              </a:rPr>
              <a:t>EFEKTY STAŻU</a:t>
            </a:r>
            <a:endParaRPr lang="pl-PL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709160"/>
          </a:xfrm>
        </p:spPr>
        <p:txBody>
          <a:bodyPr>
            <a:normAutofit fontScale="85000" lnSpcReduction="10000"/>
          </a:bodyPr>
          <a:lstStyle/>
          <a:p>
            <a:r>
              <a:rPr lang="pl-PL" sz="2000" dirty="0" smtClean="0">
                <a:solidFill>
                  <a:schemeClr val="tx2">
                    <a:lumMod val="25000"/>
                  </a:schemeClr>
                </a:solidFill>
              </a:rPr>
              <a:t>Dzięki uczestnictwu w stażu </a:t>
            </a:r>
            <a:r>
              <a:rPr lang="pl-PL" sz="2000" b="1" dirty="0">
                <a:solidFill>
                  <a:schemeClr val="tx2">
                    <a:lumMod val="25000"/>
                  </a:schemeClr>
                </a:solidFill>
              </a:rPr>
              <a:t>4</a:t>
            </a:r>
            <a:r>
              <a:rPr lang="pl-PL" sz="2000" b="1" dirty="0" smtClean="0">
                <a:solidFill>
                  <a:schemeClr val="tx2">
                    <a:lumMod val="25000"/>
                  </a:schemeClr>
                </a:solidFill>
              </a:rPr>
              <a:t> osoby znalazły zatrudnienie w wyuczonym zawodzie</a:t>
            </a:r>
            <a:r>
              <a:rPr lang="pl-PL" sz="2000" dirty="0" smtClean="0">
                <a:solidFill>
                  <a:schemeClr val="tx2">
                    <a:lumMod val="25000"/>
                  </a:schemeClr>
                </a:solidFill>
              </a:rPr>
              <a:t>:p. Mateusz S.w restauracji „Da Fulvio”, p. Beata K.w hotelu „Hotelik w Centrum”,p.Beata M. w zakładzie fryzjerskim „Marcello”, p. Patryk K. </a:t>
            </a:r>
            <a:r>
              <a:rPr lang="pl-PL" sz="2000" dirty="0">
                <a:solidFill>
                  <a:schemeClr val="tx2">
                    <a:lumMod val="25000"/>
                  </a:schemeClr>
                </a:solidFill>
              </a:rPr>
              <a:t>w</a:t>
            </a:r>
            <a:r>
              <a:rPr lang="pl-PL" sz="2000" dirty="0" smtClean="0">
                <a:solidFill>
                  <a:schemeClr val="tx2">
                    <a:lumMod val="25000"/>
                  </a:schemeClr>
                </a:solidFill>
              </a:rPr>
              <a:t> restauracji hotelu Rubbens &amp; Monet”.</a:t>
            </a:r>
          </a:p>
          <a:p>
            <a:r>
              <a:rPr lang="pl-PL" sz="2000" b="1" dirty="0" smtClean="0">
                <a:solidFill>
                  <a:schemeClr val="tx2">
                    <a:lumMod val="25000"/>
                  </a:schemeClr>
                </a:solidFill>
              </a:rPr>
              <a:t>4 osoby zdały po powrocie ze stażu egzamin potwierdzający kwalifikacje zawodowe </a:t>
            </a:r>
            <a:r>
              <a:rPr lang="pl-PL" sz="2000" dirty="0" smtClean="0">
                <a:solidFill>
                  <a:schemeClr val="tx2">
                    <a:lumMod val="25000"/>
                  </a:schemeClr>
                </a:solidFill>
              </a:rPr>
              <a:t>z bardzo wysokim wynikiem: w części pisemnej od </a:t>
            </a:r>
            <a:r>
              <a:rPr lang="pl-PL" sz="2000" b="1" dirty="0" smtClean="0">
                <a:solidFill>
                  <a:schemeClr val="tx2">
                    <a:lumMod val="25000"/>
                  </a:schemeClr>
                </a:solidFill>
              </a:rPr>
              <a:t>83 % do 95 % </a:t>
            </a:r>
            <a:r>
              <a:rPr lang="pl-PL" sz="2000" dirty="0" smtClean="0">
                <a:solidFill>
                  <a:schemeClr val="tx2">
                    <a:lumMod val="25000"/>
                  </a:schemeClr>
                </a:solidFill>
              </a:rPr>
              <a:t>i w części praktycznej od </a:t>
            </a:r>
            <a:r>
              <a:rPr lang="pl-PL" sz="2000" b="1" dirty="0" smtClean="0">
                <a:solidFill>
                  <a:schemeClr val="tx2">
                    <a:lumMod val="25000"/>
                  </a:schemeClr>
                </a:solidFill>
              </a:rPr>
              <a:t>97 % do 100 %</a:t>
            </a:r>
          </a:p>
          <a:p>
            <a:r>
              <a:rPr lang="pl-PL" sz="1600" dirty="0" smtClean="0">
                <a:solidFill>
                  <a:schemeClr val="tx2">
                    <a:lumMod val="25000"/>
                  </a:schemeClr>
                </a:solidFill>
              </a:rPr>
              <a:t>Ponadto wszyscy Uczestnicy/wszystkie Uczestniczki stażu dzięki pracy w firmach włoskich:</a:t>
            </a:r>
          </a:p>
          <a:p>
            <a:r>
              <a:rPr lang="pl-PL" sz="1600" dirty="0" smtClean="0">
                <a:solidFill>
                  <a:schemeClr val="tx2">
                    <a:lumMod val="25000"/>
                  </a:schemeClr>
                </a:solidFill>
              </a:rPr>
              <a:t>-rozwinęli/ły umiejętności językowe w zakresie języka włoskiego i angielskiego,a część z nich wykorzystuje język obcy w pracy  lub kontynuuje naukę języka włoskiego prywatnie,</a:t>
            </a:r>
          </a:p>
          <a:p>
            <a:r>
              <a:rPr lang="pl-PL" sz="1600" dirty="0" smtClean="0">
                <a:solidFill>
                  <a:schemeClr val="tx2">
                    <a:lumMod val="25000"/>
                  </a:schemeClr>
                </a:solidFill>
              </a:rPr>
              <a:t>-poznali/-ły metody prace stosowane we Włoszech,</a:t>
            </a:r>
          </a:p>
          <a:p>
            <a:r>
              <a:rPr lang="pl-PL" sz="1600" dirty="0" smtClean="0">
                <a:solidFill>
                  <a:schemeClr val="tx2">
                    <a:lumMod val="25000"/>
                  </a:schemeClr>
                </a:solidFill>
              </a:rPr>
              <a:t>-podnieśli/podniosły swoje kompetencje zawodowe,</a:t>
            </a:r>
          </a:p>
          <a:p>
            <a:r>
              <a:rPr lang="pl-PL" sz="1600" smtClean="0">
                <a:solidFill>
                  <a:schemeClr val="tx2">
                    <a:lumMod val="25000"/>
                  </a:schemeClr>
                </a:solidFill>
              </a:rPr>
              <a:t>-zwiększyli/-</a:t>
            </a:r>
            <a:r>
              <a:rPr lang="pl-PL" sz="1600" dirty="0" smtClean="0">
                <a:solidFill>
                  <a:schemeClr val="tx2">
                    <a:lumMod val="25000"/>
                  </a:schemeClr>
                </a:solidFill>
              </a:rPr>
              <a:t>ły swoje szanse na znalezienie pracy w wyuczonym zawodzie na rynku europejskim,</a:t>
            </a:r>
          </a:p>
          <a:p>
            <a:r>
              <a:rPr lang="pl-PL" sz="1600" dirty="0" smtClean="0">
                <a:solidFill>
                  <a:schemeClr val="tx2">
                    <a:lumMod val="25000"/>
                  </a:schemeClr>
                </a:solidFill>
              </a:rPr>
              <a:t>-rozwinęli/-ły tolerancję dla innych stylów pracy/ innych kultur i umiejętności interkulturowe,</a:t>
            </a:r>
          </a:p>
          <a:p>
            <a:r>
              <a:rPr lang="pl-PL" sz="1600" dirty="0" smtClean="0">
                <a:solidFill>
                  <a:schemeClr val="tx2">
                    <a:lumMod val="25000"/>
                  </a:schemeClr>
                </a:solidFill>
              </a:rPr>
              <a:t>-rozwinęli/-ły umiejętność organizacji pracy własnej i współpracy w grupie,</a:t>
            </a:r>
          </a:p>
          <a:p>
            <a:r>
              <a:rPr lang="pl-PL" sz="1600" dirty="0" smtClean="0">
                <a:solidFill>
                  <a:schemeClr val="tx2">
                    <a:lumMod val="25000"/>
                  </a:schemeClr>
                </a:solidFill>
              </a:rPr>
              <a:t>nabyli kontakty zawodowe,</a:t>
            </a:r>
          </a:p>
          <a:p>
            <a:r>
              <a:rPr lang="pl-PL" sz="1600" dirty="0">
                <a:solidFill>
                  <a:schemeClr val="tx2">
                    <a:lumMod val="2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2">
                    <a:lumMod val="25000"/>
                  </a:schemeClr>
                </a:solidFill>
              </a:rPr>
              <a:t>abyli wiedzę o kulturze i historii Sycylii,</a:t>
            </a:r>
          </a:p>
          <a:p>
            <a:endParaRPr lang="pl-PL" sz="1600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pl-PL" sz="1600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pl-PL" sz="1600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pl-PL" sz="1600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137160" indent="0">
              <a:buNone/>
            </a:pPr>
            <a:endParaRPr lang="pl-PL" sz="2400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pl-PL" sz="2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88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Wyjazd z Torunia 10 kwietnia 2016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A&amp;S\Desktop\ERASMUS organizacja\ROZPOWSZECHNIANIE\10 kwietnia wyjazd stażystó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95736" y="1484784"/>
            <a:ext cx="4775662" cy="35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01208"/>
            <a:ext cx="5544616" cy="13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964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bg2">
                    <a:lumMod val="50000"/>
                  </a:schemeClr>
                </a:solidFill>
              </a:rPr>
              <a:t>Na Sycylii:Barcellona Pozzo di Gotto 11.04.-29.04.2017</a:t>
            </a:r>
            <a:br>
              <a:rPr lang="pl-PL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Praca w zakładach fryzjerskich: </a:t>
            </a:r>
            <a:endParaRPr lang="pl-PL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6" y="1535112"/>
            <a:ext cx="2301652" cy="750887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00B050"/>
                </a:solidFill>
              </a:rPr>
              <a:t>CARPE DIEM</a:t>
            </a:r>
            <a:endParaRPr lang="pl-PL" sz="2000" b="1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80112" y="1535112"/>
            <a:ext cx="3106688" cy="750887"/>
          </a:xfrm>
        </p:spPr>
        <p:txBody>
          <a:bodyPr/>
          <a:lstStyle/>
          <a:p>
            <a:r>
              <a:rPr lang="pl-PL" sz="2000" b="1" dirty="0" smtClean="0">
                <a:solidFill>
                  <a:srgbClr val="00B050"/>
                </a:solidFill>
              </a:rPr>
              <a:t>NINO STYLE</a:t>
            </a:r>
            <a:endParaRPr lang="pl-PL" sz="2000" b="1" dirty="0">
              <a:solidFill>
                <a:srgbClr val="00B050"/>
              </a:solidFill>
            </a:endParaRPr>
          </a:p>
        </p:txBody>
      </p:sp>
      <p:pic>
        <p:nvPicPr>
          <p:cNvPr id="3075" name="Picture 3" descr="C:\Users\A&amp;S\Desktop\ERASMUS organizacja\FOTO\internship\Nino Styl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80012" y="2357738"/>
            <a:ext cx="4035829" cy="302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4041775" cy="304819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A&amp;S\Desktop\ERASMUS organizacja\FOTO\internship\Carpe Diem Parrucchier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57835"/>
            <a:ext cx="1861913" cy="31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10392"/>
            <a:ext cx="5544616" cy="13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081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19024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bg2">
                    <a:lumMod val="50000"/>
                  </a:schemeClr>
                </a:solidFill>
              </a:rPr>
              <a:t>Na Sycylii:Barcellona Pozzo di Gotto 11.04.-29.04.2017</a:t>
            </a:r>
            <a:br>
              <a:rPr lang="pl-PL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800" dirty="0">
                <a:solidFill>
                  <a:schemeClr val="accent4">
                    <a:lumMod val="50000"/>
                  </a:schemeClr>
                </a:solidFill>
              </a:rPr>
              <a:t>Praca w restauracjach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pl-PL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772816"/>
            <a:ext cx="3200400" cy="648072"/>
          </a:xfrm>
        </p:spPr>
        <p:txBody>
          <a:bodyPr>
            <a:normAutofit fontScale="25000" lnSpcReduction="20000"/>
          </a:bodyPr>
          <a:lstStyle/>
          <a:p>
            <a:endParaRPr lang="pl-PL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pl-PL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pl-PL" sz="20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l-PL" sz="8000" b="1" dirty="0" smtClean="0">
                <a:solidFill>
                  <a:srgbClr val="00B050"/>
                </a:solidFill>
              </a:rPr>
              <a:t>Marius</a:t>
            </a:r>
            <a:endParaRPr lang="pl-PL" sz="8000" b="1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00016" y="1628800"/>
            <a:ext cx="3200400" cy="576064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B050"/>
                </a:solidFill>
              </a:rPr>
              <a:t>master chef</a:t>
            </a:r>
          </a:p>
        </p:txBody>
      </p:sp>
      <p:pic>
        <p:nvPicPr>
          <p:cNvPr id="7" name="Picture 2" descr="C:\Users\A&amp;S\Desktop\ERASMUS organizacja\FOTO\internship\Marius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2780928"/>
            <a:ext cx="3200400" cy="17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&amp;S\Desktop\ERASMUS organizacja\FOTO\internship\Master Che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24028" y="2420888"/>
            <a:ext cx="3200400" cy="21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01208"/>
            <a:ext cx="5544616" cy="13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667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bg2">
                    <a:lumMod val="50000"/>
                  </a:schemeClr>
                </a:solidFill>
              </a:rPr>
              <a:t>Na Sycylii:Barcellona Pozzo di Gotto 11.04.-29.04.2017</a:t>
            </a:r>
            <a:br>
              <a:rPr lang="pl-PL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800" dirty="0">
                <a:solidFill>
                  <a:schemeClr val="accent4">
                    <a:lumMod val="50000"/>
                  </a:schemeClr>
                </a:solidFill>
              </a:rPr>
              <a:t>Praca w 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hotelach:</a:t>
            </a:r>
            <a:endParaRPr lang="pl-PL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LA BUSSOLA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796136" y="1535112"/>
            <a:ext cx="2890664" cy="750887"/>
          </a:xfrm>
        </p:spPr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CASSISI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A&amp;S\Desktop\ERASMUS organizacja\FOTO\internship\La Bussol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9376" y="3140968"/>
            <a:ext cx="3840656" cy="21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&amp;S\Desktop\ERASMUS organizacja\FOTO\internship\Cassis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36096" y="2132856"/>
            <a:ext cx="23358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661248"/>
            <a:ext cx="4032448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239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bg2">
                    <a:lumMod val="50000"/>
                  </a:schemeClr>
                </a:solidFill>
              </a:rPr>
              <a:t>Na Sycylii:Barcellona Pozzo di Gotto 11.04.-29.04.2017</a:t>
            </a:r>
            <a:br>
              <a:rPr lang="pl-PL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800" dirty="0">
                <a:solidFill>
                  <a:schemeClr val="accent4">
                    <a:lumMod val="50000"/>
                  </a:schemeClr>
                </a:solidFill>
              </a:rPr>
              <a:t>Praca w </a:t>
            </a:r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</a:rPr>
              <a:t>studiach fotograficznych:</a:t>
            </a:r>
            <a:endParaRPr lang="pl-PL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1535113"/>
            <a:ext cx="3093740" cy="669752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                                                                                               </a:t>
            </a:r>
            <a:r>
              <a:rPr lang="pl-PL" sz="2600" b="1" dirty="0" smtClean="0">
                <a:solidFill>
                  <a:srgbClr val="00B050"/>
                </a:solidFill>
              </a:rPr>
              <a:t>RITRATTI</a:t>
            </a:r>
            <a:endParaRPr lang="pl-PL" sz="2600" b="1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08104" y="1535112"/>
            <a:ext cx="3178696" cy="750887"/>
          </a:xfrm>
        </p:spPr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LA  LUCE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A&amp;S\Desktop\ERASMUS organizacja\FOTO\internship\Studio Luce (3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932" y="2362201"/>
            <a:ext cx="3643186" cy="373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685515"/>
            <a:ext cx="4032448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055343" cy="29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453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002060"/>
                </a:solidFill>
              </a:rPr>
              <a:t>PIERWSZE WRAŻENIA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Z listu Uczestniczki stażu do Koordynatorki:</a:t>
            </a:r>
          </a:p>
          <a:p>
            <a:r>
              <a:rPr lang="pl-PL" dirty="0" smtClean="0">
                <a:solidFill>
                  <a:schemeClr val="tx2">
                    <a:lumMod val="25000"/>
                  </a:schemeClr>
                </a:solidFill>
              </a:rPr>
              <a:t>Pierwszy </a:t>
            </a:r>
            <a:r>
              <a:rPr lang="pl-PL" dirty="0">
                <a:solidFill>
                  <a:schemeClr val="tx2">
                    <a:lumMod val="25000"/>
                  </a:schemeClr>
                </a:solidFill>
              </a:rPr>
              <a:t>tydzień minął nam bardzo szybko. Poznaliśmy Barcellonę i poznaliśmy jej tradycje związane z Wielkim Tygodniem i Wielkanocą. </a:t>
            </a:r>
            <a:br>
              <a:rPr lang="pl-PL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tx2">
                    <a:lumMod val="25000"/>
                  </a:schemeClr>
                </a:solidFill>
              </a:rPr>
              <a:t>Od strony kulturowej bardzo zaskoczył na sposób obchodzenia Wielkiego Piątku, który na Sycylii jest chyba najważniejszym świętem. W Barcellonie Pozzo di Gotto odbywają się tego dnia liczne procesje, a mieszkańcy tłumnie wychodzą na ulice i w nich uczestniczą, świętując jednocześnie (są jarmarki, wino i bułeczki "ostatnia wieczerza"). </a:t>
            </a:r>
            <a:br>
              <a:rPr lang="pl-PL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tx2">
                    <a:lumMod val="25000"/>
                  </a:schemeClr>
                </a:solidFill>
              </a:rPr>
              <a:t>Od strong kulinarnej również jesteśmy bardzo zadowoleni, chociaż zaskoczeniem jest ilość spożywanego makaronu (Włosi naprawdę jedzą go dwa razy dziennie!!) i frytek. Codziennie kupujemy truskawki, ktore są o tek porze roku na Sycylii przepyszne, a na ulicach rosną pomarańcze. </a:t>
            </a:r>
            <a:br>
              <a:rPr lang="pl-PL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tx2">
                    <a:lumMod val="25000"/>
                  </a:schemeClr>
                </a:solidFill>
              </a:rPr>
              <a:t>Od strony zawodowej wszyscy się już zaaklimatyzowalismy. Część z nas musi rzeczywiscie mowić po włosku (ja, Beata i Klaudia), gdyz nikt nie potrafi mówić po angielsku. </a:t>
            </a:r>
            <a:br>
              <a:rPr lang="pl-PL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tx2">
                    <a:lumMod val="25000"/>
                  </a:schemeClr>
                </a:solidFill>
              </a:rPr>
              <a:t>Włosi są jednak bardzo życzliwi i pomocni. Zaskoczeniem jest ilość wyjsc na kawę do baru w ciągu dnia pracy, ale taki panuje tu styl ;)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661248"/>
            <a:ext cx="4032448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819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CZAS WOLNY</a:t>
            </a:r>
            <a:br>
              <a:rPr lang="pl-PL" dirty="0" smtClean="0"/>
            </a:br>
            <a:r>
              <a:rPr lang="pl-PL" dirty="0" smtClean="0"/>
              <a:t>ZWIEDZANIE: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7974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BARCELLONA POZZO DI GOTTO</a:t>
            </a:r>
          </a:p>
          <a:p>
            <a:endParaRPr lang="pl-PL" b="1" dirty="0" smtClean="0">
              <a:solidFill>
                <a:srgbClr val="002060"/>
              </a:solidFill>
            </a:endParaRPr>
          </a:p>
          <a:p>
            <a:endParaRPr lang="pl-PL" b="1" dirty="0">
              <a:solidFill>
                <a:srgbClr val="002060"/>
              </a:solidFill>
            </a:endParaRPr>
          </a:p>
          <a:p>
            <a:endParaRPr lang="pl-PL" b="1" dirty="0" smtClean="0">
              <a:solidFill>
                <a:srgbClr val="002060"/>
              </a:solidFill>
            </a:endParaRPr>
          </a:p>
          <a:p>
            <a:endParaRPr lang="pl-PL" b="1" dirty="0">
              <a:solidFill>
                <a:srgbClr val="002060"/>
              </a:solidFill>
            </a:endParaRPr>
          </a:p>
          <a:p>
            <a:endParaRPr lang="pl-PL" b="1" dirty="0" smtClean="0">
              <a:solidFill>
                <a:srgbClr val="002060"/>
              </a:solidFill>
            </a:endParaRPr>
          </a:p>
          <a:p>
            <a:endParaRPr lang="pl-PL" b="1" dirty="0">
              <a:solidFill>
                <a:srgbClr val="002060"/>
              </a:solidFill>
            </a:endParaRPr>
          </a:p>
          <a:p>
            <a:endParaRPr lang="pl-PL" sz="900" b="1" dirty="0" smtClean="0">
              <a:solidFill>
                <a:srgbClr val="002060"/>
              </a:solidFill>
            </a:endParaRPr>
          </a:p>
          <a:p>
            <a:endParaRPr lang="pl-PL" sz="900" b="1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pl-PL" sz="900" b="1" dirty="0" smtClean="0">
                <a:solidFill>
                  <a:srgbClr val="002060"/>
                </a:solidFill>
              </a:rPr>
              <a:t>Source:www.comune.barcellona-pozzo-di-gotto.me.it/index.php</a:t>
            </a:r>
            <a:endParaRPr lang="pl-PL" sz="9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A&amp;S\Desktop\ERASMUS organizacja\FOTO\barcellona_pozzo_di_gotto_slide-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784976" cy="322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005" y="5661248"/>
            <a:ext cx="4032448" cy="9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895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1762</TotalTime>
  <Words>416</Words>
  <Application>Microsoft Office PowerPoint</Application>
  <PresentationFormat>Pokaz na ekranie (4:3)</PresentationFormat>
  <Paragraphs>120</Paragraphs>
  <Slides>25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7" baseType="lpstr">
      <vt:lpstr>Apex</vt:lpstr>
      <vt:lpstr>Packager Shell Object</vt:lpstr>
      <vt:lpstr>„Kompetencje zawodowe kluczem do sukcesu na europejskim rynku pracy”- staż zawodowy- Sycylia 11.04.-29.04.2017</vt:lpstr>
      <vt:lpstr>PRZYGOTOWANIE:  kurs języka włoskiego (60 godzin przed wyjazdem+ 12 godzin na Sycylii)</vt:lpstr>
      <vt:lpstr>Wyjazd z Torunia 10 kwietnia 2016</vt:lpstr>
      <vt:lpstr>Na Sycylii:Barcellona Pozzo di Gotto 11.04.-29.04.2017 Praca w zakładach fryzjerskich: </vt:lpstr>
      <vt:lpstr>Na Sycylii:Barcellona Pozzo di Gotto 11.04.-29.04.2017 Praca w restauracjach:</vt:lpstr>
      <vt:lpstr>Na Sycylii:Barcellona Pozzo di Gotto 11.04.-29.04.2017 Praca w hotelach:</vt:lpstr>
      <vt:lpstr>Na Sycylii:Barcellona Pozzo di Gotto 11.04.-29.04.2017 Praca w studiach fotograficznych:</vt:lpstr>
      <vt:lpstr>PIERWSZE WRAŻENIA</vt:lpstr>
      <vt:lpstr>CZAS WOLNY ZWIEDZANIE:</vt:lpstr>
      <vt:lpstr>WYSPY LIPARYJSKIE</vt:lpstr>
      <vt:lpstr>ETNA Pani Aniu,  Dla Pani i dla Pani Dyrektor przesyłamy najlepsze życzenia świąteczne prosto ze słonecznej Sycylii!  Jutro, w ramach prezentu od eproject , jedziemy na całodniową wycieczkę na Etnę i do Taorminy</vt:lpstr>
      <vt:lpstr>WRAŻENIA</vt:lpstr>
      <vt:lpstr>TAORMINA</vt:lpstr>
      <vt:lpstr>PANAREA</vt:lpstr>
      <vt:lpstr>STROMBOLI</vt:lpstr>
      <vt:lpstr>SYRAKUZY</vt:lpstr>
      <vt:lpstr>NOTO</vt:lpstr>
      <vt:lpstr>PALERMO</vt:lpstr>
      <vt:lpstr>MILAZZO</vt:lpstr>
      <vt:lpstr>KUCHNIA SYCYLIJSKA</vt:lpstr>
      <vt:lpstr>PO POWROCIE</vt:lpstr>
      <vt:lpstr>PREZENTACJA KULINARNA: 20.05.2017 Przygotowanie: P.Klarkowski, M.Sójka (T.6-technik żywienia i usług gastronomicznych)</vt:lpstr>
      <vt:lpstr>PREZENTACJA MULTIMEDIALNA</vt:lpstr>
      <vt:lpstr>MATERIAŁY REKLAMOWE:KALENDARZ,ULOTKI Przygotowanie:E.Pukaluk (A.20-fototechnik)</vt:lpstr>
      <vt:lpstr>EFEKTY STAŻU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„Kompetencje zawodowe kluczem do sukcesu na europejskim rynku pracy”</dc:title>
  <dc:creator>A&amp;S</dc:creator>
  <cp:lastModifiedBy>Tomek</cp:lastModifiedBy>
  <cp:revision>70</cp:revision>
  <dcterms:created xsi:type="dcterms:W3CDTF">2017-10-13T06:51:29Z</dcterms:created>
  <dcterms:modified xsi:type="dcterms:W3CDTF">2017-12-15T20:05:37Z</dcterms:modified>
</cp:coreProperties>
</file>