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FD628CB-C30B-4B4B-841E-B892E0162B69}" type="slidenum">
              <a:rPr lang="pl-PL" smtClean="0"/>
              <a:t>‹#›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71C7CC8-2848-4991-BA16-C5741AE23F76}" type="datetimeFigureOut">
              <a:rPr lang="pl-PL" smtClean="0"/>
              <a:t>2017-12-04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ku.torun.pl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l-PL" sz="3200" b="1" dirty="0" smtClean="0">
                <a:solidFill>
                  <a:schemeClr val="tx2"/>
                </a:solidFill>
              </a:rPr>
              <a:t>EFEKTY PROJEKTU „Kompetencje zawodowe kluczem do sukcesu na europejskim rynku pracy”</a:t>
            </a:r>
            <a:endParaRPr lang="pl-PL" sz="3200" b="1" dirty="0">
              <a:solidFill>
                <a:schemeClr val="tx2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198568" cy="1449288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352" y="4581128"/>
            <a:ext cx="5544616" cy="1353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2232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>
                <a:solidFill>
                  <a:schemeClr val="tx2"/>
                </a:solidFill>
              </a:rPr>
              <a:t>EFEKTY PROJEKTU „Kompetencje zawodowe kluczem do sukcesu na europejskim rynku pracy”</a:t>
            </a:r>
            <a:endParaRPr lang="pl-P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600" b="1" u="sng" dirty="0" smtClean="0">
                <a:solidFill>
                  <a:srgbClr val="0070C0"/>
                </a:solidFill>
              </a:rPr>
              <a:t>Dla Uczestników/Uczestniczek projektu:</a:t>
            </a:r>
          </a:p>
          <a:p>
            <a:r>
              <a:rPr lang="pl-PL" sz="1600" dirty="0" smtClean="0">
                <a:solidFill>
                  <a:srgbClr val="0070C0"/>
                </a:solidFill>
              </a:rPr>
              <a:t>1.Nabycie miejętności językowych poprzez uczestnictwo w kursie języka włoskiego (60 godz.) przygotowującym do wyjazdu za staż i kursie języka włoskiego podczas stażu (12 godz.)-potwierdzonych świadectwem ukończenia kursu językowego (PL) wydanym przez CKU oraz certyfikatem uczestnictwa w kursie języka włoskiego wystawionym przez organizację pośrednicząca (PL).</a:t>
            </a:r>
          </a:p>
          <a:p>
            <a:r>
              <a:rPr lang="pl-PL" sz="1600" dirty="0">
                <a:solidFill>
                  <a:srgbClr val="0070C0"/>
                </a:solidFill>
              </a:rPr>
              <a:t> </a:t>
            </a:r>
            <a:r>
              <a:rPr lang="pl-PL" sz="1600" dirty="0" smtClean="0">
                <a:solidFill>
                  <a:srgbClr val="0070C0"/>
                </a:solidFill>
              </a:rPr>
              <a:t>2.Nabycie wiedzy i umiejętności interkulturowych dzięki uczestnictwu w warsztach psychologiczno- kulturowych przed wyjazdem na Sycylię- potwierdzonych zaświadczeniem o odbyciu warsztatów (PL) i uczestnictwu w stażu na Sycylii.</a:t>
            </a:r>
          </a:p>
          <a:p>
            <a:r>
              <a:rPr lang="pl-PL" sz="1600" dirty="0" smtClean="0">
                <a:solidFill>
                  <a:srgbClr val="0070C0"/>
                </a:solidFill>
              </a:rPr>
              <a:t>3.Nabycie nowych i utrwalenie posiadanych umiejętności zawodowych poprzez uczestnictwo w stażu zawodowym we Włoszech- potwierdzone zaświadczeniem o odbyciu stażu (PL),certyfikatami udziału w mobilności (PL/EN) i certyfikatem Europass Mobilność (PL/EN) oraz w przypadku 4 osób, które przystąpiły do egzaminu zawodowego- </a:t>
            </a:r>
            <a:r>
              <a:rPr lang="pl-PL" sz="1600" b="1" dirty="0" smtClean="0">
                <a:solidFill>
                  <a:srgbClr val="002060"/>
                </a:solidFill>
              </a:rPr>
              <a:t>wysoki wynik egzaminu  od 83% do 95% w części teoretycznej  i od 97% do 100% w części praktycznej.</a:t>
            </a:r>
          </a:p>
          <a:p>
            <a:endParaRPr lang="pl-PL" sz="1800" b="1" dirty="0" smtClean="0">
              <a:solidFill>
                <a:srgbClr val="0070C0"/>
              </a:solidFill>
            </a:endParaRPr>
          </a:p>
          <a:p>
            <a:endParaRPr lang="pl-PL" sz="2400" dirty="0">
              <a:solidFill>
                <a:srgbClr val="0070C0"/>
              </a:solidFill>
            </a:endParaRPr>
          </a:p>
          <a:p>
            <a:endParaRPr lang="pl-PL" sz="2400" dirty="0" smtClean="0">
              <a:solidFill>
                <a:srgbClr val="0070C0"/>
              </a:solidFill>
            </a:endParaRPr>
          </a:p>
          <a:p>
            <a:endParaRPr lang="pl-PL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80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r>
              <a:rPr lang="pl-PL" sz="2800" b="1" dirty="0" smtClean="0">
                <a:solidFill>
                  <a:schemeClr val="tx2"/>
                </a:solidFill>
              </a:rPr>
              <a:t>EFEKTY PROJEKTU „Kompetencje zawodowe kluczem do sukcesu na europejskim rynku pracy”</a:t>
            </a:r>
            <a:endParaRPr lang="pl-P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600" dirty="0">
                <a:solidFill>
                  <a:srgbClr val="0070C0"/>
                </a:solidFill>
              </a:rPr>
              <a:t>4.Konkurencyjność na europejskim rynku pracy dzięki umiejętnościom językowym i zawodowym nabytym w ramach projektu.</a:t>
            </a:r>
          </a:p>
          <a:p>
            <a:r>
              <a:rPr lang="pl-PL" sz="1600" dirty="0" smtClean="0">
                <a:solidFill>
                  <a:srgbClr val="0070C0"/>
                </a:solidFill>
              </a:rPr>
              <a:t>5.Uatrakcyjnienie CV i w efekcie </a:t>
            </a:r>
            <a:r>
              <a:rPr lang="pl-PL" sz="1600" b="1" dirty="0" smtClean="0">
                <a:solidFill>
                  <a:srgbClr val="002060"/>
                </a:solidFill>
              </a:rPr>
              <a:t>znalezienie pracy w zawodzie wyuczonym w ramach Kwalifikacyjnego Kursu Zawodowego przez 4 z 8 osób uczestniczących w stażu zawodowym na Sycylii.</a:t>
            </a:r>
          </a:p>
          <a:p>
            <a:r>
              <a:rPr lang="pl-PL" sz="1600" dirty="0">
                <a:solidFill>
                  <a:srgbClr val="0070C0"/>
                </a:solidFill>
              </a:rPr>
              <a:t>6</a:t>
            </a:r>
            <a:r>
              <a:rPr lang="pl-PL" sz="1600" dirty="0" smtClean="0">
                <a:solidFill>
                  <a:srgbClr val="0070C0"/>
                </a:solidFill>
              </a:rPr>
              <a:t>.Wykorzystanie znajomości języka włoskiego po powrocie do kraju- w pracy i prywatnie dla dalszego rozwoju osobistego.</a:t>
            </a:r>
          </a:p>
          <a:p>
            <a:endParaRPr lang="pl-PL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308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2800" b="1" dirty="0" smtClean="0">
                <a:solidFill>
                  <a:schemeClr val="tx2"/>
                </a:solidFill>
              </a:rPr>
              <a:t>EFEKTY PROJEKTU „Kompetencje zawodowe kluczem do sukcesu na europejskim rynku pracy”</a:t>
            </a:r>
            <a:endParaRPr lang="pl-P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sz="1900" b="1" u="sng" dirty="0" smtClean="0">
                <a:solidFill>
                  <a:srgbClr val="0070C0"/>
                </a:solidFill>
              </a:rPr>
              <a:t>Dla szkoły-Centrum Kształcenia Ustawicznego w Toruniu:</a:t>
            </a:r>
          </a:p>
          <a:p>
            <a:r>
              <a:rPr lang="pl-PL" sz="1900" dirty="0" smtClean="0">
                <a:solidFill>
                  <a:srgbClr val="0070C0"/>
                </a:solidFill>
              </a:rPr>
              <a:t>1.Wzbogacenie oferty edukacyjnej szkoły.</a:t>
            </a:r>
          </a:p>
          <a:p>
            <a:r>
              <a:rPr lang="pl-PL" sz="1900" dirty="0" smtClean="0">
                <a:solidFill>
                  <a:srgbClr val="0070C0"/>
                </a:solidFill>
              </a:rPr>
              <a:t>2.Wyróżnienie szkoły na rynku edukacyjnym</a:t>
            </a:r>
            <a:r>
              <a:rPr lang="pl-PL" sz="1900" dirty="0" smtClean="0">
                <a:solidFill>
                  <a:srgbClr val="0070C0"/>
                </a:solidFill>
              </a:rPr>
              <a:t>.</a:t>
            </a:r>
          </a:p>
          <a:p>
            <a:r>
              <a:rPr lang="pl-PL" sz="1900" dirty="0" smtClean="0">
                <a:solidFill>
                  <a:srgbClr val="0070C0"/>
                </a:solidFill>
              </a:rPr>
              <a:t>3.Podniesienie wyników egzaminów zawodowych.</a:t>
            </a:r>
            <a:endParaRPr lang="pl-PL" sz="1900" dirty="0" smtClean="0">
              <a:solidFill>
                <a:srgbClr val="0070C0"/>
              </a:solidFill>
            </a:endParaRPr>
          </a:p>
          <a:p>
            <a:r>
              <a:rPr lang="pl-PL" sz="1900" dirty="0">
                <a:solidFill>
                  <a:srgbClr val="0070C0"/>
                </a:solidFill>
              </a:rPr>
              <a:t>4</a:t>
            </a:r>
            <a:r>
              <a:rPr lang="pl-PL" sz="1900" dirty="0" smtClean="0">
                <a:solidFill>
                  <a:srgbClr val="0070C0"/>
                </a:solidFill>
              </a:rPr>
              <a:t>.Podniesienie </a:t>
            </a:r>
            <a:r>
              <a:rPr lang="pl-PL" sz="1900" dirty="0" smtClean="0">
                <a:solidFill>
                  <a:srgbClr val="0070C0"/>
                </a:solidFill>
              </a:rPr>
              <a:t>atrakcyjności szkoły w oczach potencjalnych odbiorców.</a:t>
            </a:r>
          </a:p>
          <a:p>
            <a:r>
              <a:rPr lang="pl-PL" sz="1900" dirty="0">
                <a:solidFill>
                  <a:srgbClr val="0070C0"/>
                </a:solidFill>
              </a:rPr>
              <a:t>5</a:t>
            </a:r>
            <a:r>
              <a:rPr lang="pl-PL" sz="1900" dirty="0" smtClean="0">
                <a:solidFill>
                  <a:srgbClr val="0070C0"/>
                </a:solidFill>
              </a:rPr>
              <a:t>.Wprowadzenie </a:t>
            </a:r>
            <a:r>
              <a:rPr lang="pl-PL" sz="1900" dirty="0" smtClean="0">
                <a:solidFill>
                  <a:srgbClr val="0070C0"/>
                </a:solidFill>
              </a:rPr>
              <a:t>nowych elementów do programu nauczania na KKZ w oparciu o doświadczenia słuchaczy/ek uczestniczących w projekcie.</a:t>
            </a:r>
          </a:p>
          <a:p>
            <a:r>
              <a:rPr lang="pl-PL" sz="1900" dirty="0">
                <a:solidFill>
                  <a:srgbClr val="0070C0"/>
                </a:solidFill>
              </a:rPr>
              <a:t>6</a:t>
            </a:r>
            <a:r>
              <a:rPr lang="pl-PL" sz="1900" dirty="0" smtClean="0">
                <a:solidFill>
                  <a:srgbClr val="0070C0"/>
                </a:solidFill>
              </a:rPr>
              <a:t>.Promocja </a:t>
            </a:r>
            <a:r>
              <a:rPr lang="pl-PL" sz="1900" dirty="0" smtClean="0">
                <a:solidFill>
                  <a:srgbClr val="0070C0"/>
                </a:solidFill>
              </a:rPr>
              <a:t>szkoły i kształcenia ustawicznego wśród instytucji krajowych i zagranicznych.</a:t>
            </a:r>
          </a:p>
          <a:p>
            <a:r>
              <a:rPr lang="pl-PL" sz="1900" dirty="0">
                <a:solidFill>
                  <a:srgbClr val="0070C0"/>
                </a:solidFill>
              </a:rPr>
              <a:t>7</a:t>
            </a:r>
            <a:r>
              <a:rPr lang="pl-PL" sz="1900" dirty="0" smtClean="0">
                <a:solidFill>
                  <a:srgbClr val="0070C0"/>
                </a:solidFill>
              </a:rPr>
              <a:t>.Podniesienie </a:t>
            </a:r>
            <a:r>
              <a:rPr lang="pl-PL" sz="1900" dirty="0" smtClean="0">
                <a:solidFill>
                  <a:srgbClr val="0070C0"/>
                </a:solidFill>
              </a:rPr>
              <a:t>jakości kształcenia poprzez wprowadzenie do procesu nauczania metod stosowanych w innych krajach.</a:t>
            </a:r>
          </a:p>
          <a:p>
            <a:r>
              <a:rPr lang="pl-PL" sz="1900" dirty="0">
                <a:solidFill>
                  <a:srgbClr val="0070C0"/>
                </a:solidFill>
              </a:rPr>
              <a:t>8</a:t>
            </a:r>
            <a:r>
              <a:rPr lang="pl-PL" sz="1900" dirty="0" smtClean="0">
                <a:solidFill>
                  <a:srgbClr val="0070C0"/>
                </a:solidFill>
              </a:rPr>
              <a:t>.Otwarcie </a:t>
            </a:r>
            <a:r>
              <a:rPr lang="pl-PL" sz="1900" dirty="0">
                <a:solidFill>
                  <a:srgbClr val="0070C0"/>
                </a:solidFill>
              </a:rPr>
              <a:t>na współpracę międzynarodową w zakresie staży </a:t>
            </a:r>
            <a:r>
              <a:rPr lang="pl-PL" sz="1900" dirty="0" smtClean="0">
                <a:solidFill>
                  <a:srgbClr val="0070C0"/>
                </a:solidFill>
              </a:rPr>
              <a:t>zawodowych dla </a:t>
            </a:r>
            <a:r>
              <a:rPr lang="pl-PL" sz="1900" dirty="0">
                <a:solidFill>
                  <a:srgbClr val="0070C0"/>
                </a:solidFill>
              </a:rPr>
              <a:t>słuchaczy </a:t>
            </a:r>
            <a:r>
              <a:rPr lang="pl-PL" sz="1900" dirty="0" smtClean="0">
                <a:solidFill>
                  <a:srgbClr val="0070C0"/>
                </a:solidFill>
              </a:rPr>
              <a:t>Kwalifikacyjnych Kursów Zawodowych.</a:t>
            </a:r>
            <a:endParaRPr lang="pl-PL" sz="1900" dirty="0">
              <a:solidFill>
                <a:srgbClr val="0070C0"/>
              </a:solidFill>
            </a:endParaRPr>
          </a:p>
          <a:p>
            <a:r>
              <a:rPr lang="pl-PL" sz="1900" dirty="0">
                <a:solidFill>
                  <a:srgbClr val="0070C0"/>
                </a:solidFill>
              </a:rPr>
              <a:t>9</a:t>
            </a:r>
            <a:r>
              <a:rPr lang="pl-PL" sz="1900" dirty="0" smtClean="0">
                <a:solidFill>
                  <a:srgbClr val="0070C0"/>
                </a:solidFill>
              </a:rPr>
              <a:t>.Nawiązanie </a:t>
            </a:r>
            <a:r>
              <a:rPr lang="pl-PL" sz="1900" dirty="0" smtClean="0">
                <a:solidFill>
                  <a:srgbClr val="0070C0"/>
                </a:solidFill>
              </a:rPr>
              <a:t>kontaktu </a:t>
            </a:r>
            <a:r>
              <a:rPr lang="pl-PL" sz="1900" dirty="0">
                <a:solidFill>
                  <a:srgbClr val="0070C0"/>
                </a:solidFill>
              </a:rPr>
              <a:t>z włoskimi pracodawcami </a:t>
            </a:r>
            <a:r>
              <a:rPr lang="pl-PL" sz="1900" dirty="0" smtClean="0">
                <a:solidFill>
                  <a:srgbClr val="0070C0"/>
                </a:solidFill>
              </a:rPr>
              <a:t>do dalszej współpracy.</a:t>
            </a:r>
          </a:p>
          <a:p>
            <a:r>
              <a:rPr lang="pl-PL" sz="1900" dirty="0" smtClean="0">
                <a:solidFill>
                  <a:srgbClr val="0070C0"/>
                </a:solidFill>
              </a:rPr>
              <a:t>10</a:t>
            </a:r>
            <a:r>
              <a:rPr lang="pl-PL" sz="1900" dirty="0" smtClean="0">
                <a:solidFill>
                  <a:srgbClr val="0070C0"/>
                </a:solidFill>
              </a:rPr>
              <a:t>.Podniesienie </a:t>
            </a:r>
            <a:r>
              <a:rPr lang="pl-PL" sz="1900" dirty="0">
                <a:solidFill>
                  <a:srgbClr val="0070C0"/>
                </a:solidFill>
              </a:rPr>
              <a:t>zdawalności na egzaminach </a:t>
            </a:r>
            <a:r>
              <a:rPr lang="pl-PL" sz="1900" dirty="0" smtClean="0">
                <a:solidFill>
                  <a:srgbClr val="0070C0"/>
                </a:solidFill>
              </a:rPr>
              <a:t>zawodowych</a:t>
            </a:r>
            <a:r>
              <a:rPr lang="pl-PL" sz="1900" dirty="0">
                <a:solidFill>
                  <a:srgbClr val="0070C0"/>
                </a:solidFill>
              </a:rPr>
              <a:t>.</a:t>
            </a:r>
          </a:p>
          <a:p>
            <a:r>
              <a:rPr lang="pl-PL" sz="1900" dirty="0" smtClean="0">
                <a:solidFill>
                  <a:srgbClr val="0070C0"/>
                </a:solidFill>
              </a:rPr>
              <a:t>11. </a:t>
            </a:r>
            <a:r>
              <a:rPr lang="pl-PL" sz="1900" dirty="0" smtClean="0">
                <a:solidFill>
                  <a:srgbClr val="0070C0"/>
                </a:solidFill>
              </a:rPr>
              <a:t>Wykształcenie </a:t>
            </a:r>
            <a:r>
              <a:rPr lang="pl-PL" sz="1900" dirty="0">
                <a:solidFill>
                  <a:srgbClr val="0070C0"/>
                </a:solidFill>
              </a:rPr>
              <a:t>wszechstronnych, kosmopolitycznych,świadomych swej wartości </a:t>
            </a:r>
            <a:r>
              <a:rPr lang="pl-PL" sz="1900" dirty="0" smtClean="0">
                <a:solidFill>
                  <a:srgbClr val="0070C0"/>
                </a:solidFill>
              </a:rPr>
              <a:t>pracowników.</a:t>
            </a:r>
          </a:p>
          <a:p>
            <a:endParaRPr lang="pl-PL" sz="2000" b="1" u="sng" dirty="0">
              <a:solidFill>
                <a:srgbClr val="0070C0"/>
              </a:solidFill>
            </a:endParaRPr>
          </a:p>
          <a:p>
            <a:endParaRPr lang="pl-PL" sz="2000" b="1" u="sng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2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2800" b="1" dirty="0">
                <a:solidFill>
                  <a:schemeClr val="tx2"/>
                </a:solidFill>
              </a:rPr>
              <a:t>EFEKTY PROJEKTU „Kompetencje zawodowe kluczem do sukcesu na europejskim rynku pracy”</a:t>
            </a:r>
            <a:endParaRPr lang="pl-P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400" b="1" u="sng" dirty="0" smtClean="0">
                <a:solidFill>
                  <a:srgbClr val="0070C0"/>
                </a:solidFill>
              </a:rPr>
              <a:t>Dla regionu i kraju:</a:t>
            </a:r>
          </a:p>
          <a:p>
            <a:pPr marL="0" indent="0">
              <a:buNone/>
            </a:pPr>
            <a:endParaRPr lang="pl-PL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pl-PL" sz="2000" dirty="0" smtClean="0">
                <a:solidFill>
                  <a:srgbClr val="0070C0"/>
                </a:solidFill>
              </a:rPr>
              <a:t>1.Promocja </a:t>
            </a:r>
            <a:r>
              <a:rPr lang="pl-PL" sz="2000" dirty="0">
                <a:solidFill>
                  <a:srgbClr val="0070C0"/>
                </a:solidFill>
              </a:rPr>
              <a:t>regionu i kraju na rynku międzynarodowym.</a:t>
            </a:r>
          </a:p>
          <a:p>
            <a:pPr marL="0" indent="0">
              <a:buNone/>
            </a:pPr>
            <a:r>
              <a:rPr lang="pl-PL" sz="2000" dirty="0">
                <a:solidFill>
                  <a:srgbClr val="0070C0"/>
                </a:solidFill>
              </a:rPr>
              <a:t>2.Zaprezentowanie potencjału polskiego szkolnictwa za granicą</a:t>
            </a:r>
            <a:r>
              <a:rPr lang="pl-PL" sz="2000" dirty="0" smtClean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pl-PL" sz="2000" dirty="0">
                <a:solidFill>
                  <a:srgbClr val="0070C0"/>
                </a:solidFill>
              </a:rPr>
              <a:t>3. </a:t>
            </a:r>
            <a:r>
              <a:rPr lang="pl-PL" sz="2000" dirty="0" smtClean="0">
                <a:solidFill>
                  <a:srgbClr val="0070C0"/>
                </a:solidFill>
              </a:rPr>
              <a:t>Upowszechnienie modelu </a:t>
            </a:r>
            <a:r>
              <a:rPr lang="pl-PL" sz="2000" dirty="0">
                <a:solidFill>
                  <a:srgbClr val="0070C0"/>
                </a:solidFill>
              </a:rPr>
              <a:t>kształcenia się przez całe </a:t>
            </a:r>
            <a:r>
              <a:rPr lang="pl-PL" sz="2000" dirty="0" smtClean="0">
                <a:solidFill>
                  <a:srgbClr val="0070C0"/>
                </a:solidFill>
              </a:rPr>
              <a:t>życie.</a:t>
            </a:r>
            <a:endParaRPr lang="pl-PL" sz="2000" dirty="0">
              <a:solidFill>
                <a:srgbClr val="0070C0"/>
              </a:solidFill>
            </a:endParaRPr>
          </a:p>
          <a:p>
            <a:endParaRPr lang="pl-PL" dirty="0">
              <a:solidFill>
                <a:srgbClr val="0070C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96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 smtClean="0">
                <a:solidFill>
                  <a:srgbClr val="00B050"/>
                </a:solidFill>
              </a:rPr>
              <a:t>EFEKTY i ROZPOWSZECHNIANIE</a:t>
            </a:r>
            <a:endParaRPr lang="pl-PL" sz="32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000" dirty="0" smtClean="0">
                <a:solidFill>
                  <a:srgbClr val="00B050"/>
                </a:solidFill>
              </a:rPr>
              <a:t>Wystawa i prezentacja multimedialna w halu szkoły.</a:t>
            </a:r>
          </a:p>
          <a:p>
            <a:r>
              <a:rPr lang="pl-PL" sz="2000" dirty="0" smtClean="0">
                <a:solidFill>
                  <a:srgbClr val="00B050"/>
                </a:solidFill>
              </a:rPr>
              <a:t>Relacje na stronie internetowej </a:t>
            </a:r>
            <a:r>
              <a:rPr lang="pl-PL" sz="2000" dirty="0" smtClean="0">
                <a:solidFill>
                  <a:srgbClr val="00B050"/>
                </a:solidFill>
                <a:hlinkClick r:id="rId2"/>
              </a:rPr>
              <a:t>www.cku.torun.pl</a:t>
            </a:r>
            <a:r>
              <a:rPr lang="pl-PL" sz="2000" dirty="0" smtClean="0">
                <a:solidFill>
                  <a:srgbClr val="00B050"/>
                </a:solidFill>
              </a:rPr>
              <a:t> i na szkolnym profilu fb.</a:t>
            </a:r>
          </a:p>
          <a:p>
            <a:r>
              <a:rPr lang="pl-PL" sz="2000" dirty="0" smtClean="0">
                <a:solidFill>
                  <a:srgbClr val="00B050"/>
                </a:solidFill>
              </a:rPr>
              <a:t>Baner w centrum miasta z informacją o zrealizowaniu stażu.</a:t>
            </a:r>
          </a:p>
          <a:p>
            <a:r>
              <a:rPr lang="pl-PL" sz="2000" dirty="0" smtClean="0">
                <a:solidFill>
                  <a:srgbClr val="00B050"/>
                </a:solidFill>
              </a:rPr>
              <a:t>Prezentacja efektów projektu przez stażystów przed słuchaczami szkoły.</a:t>
            </a:r>
          </a:p>
          <a:p>
            <a:r>
              <a:rPr lang="pl-PL" sz="2000" dirty="0" smtClean="0">
                <a:solidFill>
                  <a:srgbClr val="00B050"/>
                </a:solidFill>
              </a:rPr>
              <a:t>Prezentacja efektów projektu przez stażystów na Radzie Pedagogicznej.</a:t>
            </a:r>
          </a:p>
          <a:p>
            <a:r>
              <a:rPr lang="pl-PL" sz="2000" dirty="0" smtClean="0">
                <a:solidFill>
                  <a:srgbClr val="00B050"/>
                </a:solidFill>
              </a:rPr>
              <a:t>Prezentacje </a:t>
            </a:r>
            <a:r>
              <a:rPr lang="pl-PL" sz="2000" dirty="0" smtClean="0">
                <a:solidFill>
                  <a:srgbClr val="00B050"/>
                </a:solidFill>
              </a:rPr>
              <a:t>kulinarna dla pracowników szkoły i słuchaczy.</a:t>
            </a:r>
          </a:p>
          <a:p>
            <a:r>
              <a:rPr lang="pl-PL" sz="2000" dirty="0" smtClean="0">
                <a:solidFill>
                  <a:srgbClr val="00B050"/>
                </a:solidFill>
              </a:rPr>
              <a:t>Prezentacja kulinarna dla uczestników konferencji podsumowującej działania w ramach projektu.</a:t>
            </a:r>
          </a:p>
          <a:p>
            <a:r>
              <a:rPr lang="pl-PL" sz="2000" dirty="0">
                <a:solidFill>
                  <a:srgbClr val="00B050"/>
                </a:solidFill>
              </a:rPr>
              <a:t>Relacja ze stażu na stronie internetowej organizacji pośredniczącej </a:t>
            </a:r>
            <a:r>
              <a:rPr lang="pl-PL" sz="1300" dirty="0">
                <a:solidFill>
                  <a:srgbClr val="C00000"/>
                </a:solidFill>
              </a:rPr>
              <a:t>http://www.eprojectconsult.com/erasmus-2017-poland-photography-cooking-hairdressing-and-hotel/</a:t>
            </a:r>
            <a:endParaRPr lang="pl-PL" sz="1300" dirty="0" smtClean="0">
              <a:solidFill>
                <a:srgbClr val="C00000"/>
              </a:solidFill>
            </a:endParaRPr>
          </a:p>
          <a:p>
            <a:r>
              <a:rPr lang="pl-PL" sz="2000" dirty="0">
                <a:solidFill>
                  <a:srgbClr val="00B050"/>
                </a:solidFill>
              </a:rPr>
              <a:t>Konferencja podsumowująca </a:t>
            </a:r>
            <a:r>
              <a:rPr lang="pl-PL" sz="2000" dirty="0" smtClean="0">
                <a:solidFill>
                  <a:srgbClr val="00B050"/>
                </a:solidFill>
              </a:rPr>
              <a:t>działania w ramach projektu dla </a:t>
            </a:r>
            <a:r>
              <a:rPr lang="pl-PL" sz="2000" dirty="0">
                <a:solidFill>
                  <a:srgbClr val="00B050"/>
                </a:solidFill>
              </a:rPr>
              <a:t>szkół i instytucji z regionu.</a:t>
            </a:r>
          </a:p>
          <a:p>
            <a:endParaRPr lang="pl-PL" sz="1600" dirty="0" smtClean="0">
              <a:solidFill>
                <a:srgbClr val="00B050"/>
              </a:solidFill>
            </a:endParaRPr>
          </a:p>
          <a:p>
            <a:endParaRPr lang="pl-PL" sz="2000" dirty="0">
              <a:solidFill>
                <a:srgbClr val="00B050"/>
              </a:solidFill>
            </a:endParaRPr>
          </a:p>
          <a:p>
            <a:endParaRPr lang="pl-PL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738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rgbClr val="002060"/>
                </a:solidFill>
              </a:rPr>
              <a:t>EFEKTY i ROZPOWSZECHNIANIE</a:t>
            </a:r>
            <a:endParaRPr lang="pl-PL" sz="32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b="1" u="sng" dirty="0" smtClean="0">
                <a:solidFill>
                  <a:srgbClr val="002060"/>
                </a:solidFill>
              </a:rPr>
              <a:t>Uczestnicy/-czki projektu przygotowali/-ły: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Prezentację multimedialną z przebiegu stażu.</a:t>
            </a:r>
          </a:p>
          <a:p>
            <a:r>
              <a:rPr lang="pl-PL" sz="2000" dirty="0">
                <a:solidFill>
                  <a:srgbClr val="002060"/>
                </a:solidFill>
              </a:rPr>
              <a:t>P</a:t>
            </a:r>
            <a:r>
              <a:rPr lang="pl-PL" sz="2000" dirty="0" smtClean="0">
                <a:solidFill>
                  <a:srgbClr val="002060"/>
                </a:solidFill>
              </a:rPr>
              <a:t>rezentacje </a:t>
            </a:r>
            <a:r>
              <a:rPr lang="pl-PL" sz="2000" dirty="0" smtClean="0">
                <a:solidFill>
                  <a:srgbClr val="002060"/>
                </a:solidFill>
              </a:rPr>
              <a:t>kulinarne w oparciu o umiejętności nabyte w ramach stażu</a:t>
            </a:r>
            <a:r>
              <a:rPr lang="pl-PL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Wystawy fotograficzne prezentujące zdjęcia ze stażu.</a:t>
            </a:r>
            <a:endParaRPr lang="pl-PL" sz="2000" dirty="0" smtClean="0">
              <a:solidFill>
                <a:srgbClr val="002060"/>
              </a:solidFill>
            </a:endParaRPr>
          </a:p>
          <a:p>
            <a:r>
              <a:rPr lang="pl-PL" sz="2000" dirty="0" smtClean="0">
                <a:solidFill>
                  <a:srgbClr val="002060"/>
                </a:solidFill>
              </a:rPr>
              <a:t>Kalendarz i ulotki upowszechniające realizację projektu.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Materiał zdjęciowy i filmowy z przebiegu stażu.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Wypowiedzi pisemne </a:t>
            </a:r>
            <a:r>
              <a:rPr lang="pl-PL" sz="2000" dirty="0" smtClean="0">
                <a:solidFill>
                  <a:srgbClr val="002060"/>
                </a:solidFill>
              </a:rPr>
              <a:t>podsumowujące efekty ich uczestnictwa w stażu</a:t>
            </a:r>
            <a:r>
              <a:rPr lang="pl-PL" sz="2000" dirty="0" smtClean="0">
                <a:solidFill>
                  <a:srgbClr val="002060"/>
                </a:solidFill>
              </a:rPr>
              <a:t>.</a:t>
            </a:r>
          </a:p>
          <a:p>
            <a:r>
              <a:rPr lang="pl-PL" sz="2000" dirty="0" smtClean="0">
                <a:solidFill>
                  <a:srgbClr val="002060"/>
                </a:solidFill>
              </a:rPr>
              <a:t>Wystąpienia na forum szkoły na spotkaniu ze słuchaczami CKU, na Radzie Pedagogicznej i na konferencji podsumowującej efekty projektu.</a:t>
            </a:r>
            <a:endParaRPr lang="pl-PL" sz="2000" dirty="0" smtClean="0">
              <a:solidFill>
                <a:srgbClr val="002060"/>
              </a:solidFill>
            </a:endParaRPr>
          </a:p>
          <a:p>
            <a:endParaRPr lang="pl-PL" sz="20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43307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155</TotalTime>
  <Words>597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EFEKTY PROJEKTU „Kompetencje zawodowe kluczem do sukcesu na europejskim rynku pracy”</vt:lpstr>
      <vt:lpstr>EFEKTY PROJEKTU „Kompetencje zawodowe kluczem do sukcesu na europejskim rynku pracy”</vt:lpstr>
      <vt:lpstr>EFEKTY PROJEKTU „Kompetencje zawodowe kluczem do sukcesu na europejskim rynku pracy”</vt:lpstr>
      <vt:lpstr>EFEKTY PROJEKTU „Kompetencje zawodowe kluczem do sukcesu na europejskim rynku pracy”</vt:lpstr>
      <vt:lpstr>EFEKTY PROJEKTU „Kompetencje zawodowe kluczem do sukcesu na europejskim rynku pracy”</vt:lpstr>
      <vt:lpstr>EFEKTY i ROZPOWSZECHNIANIE</vt:lpstr>
      <vt:lpstr>EFEKTY i ROZPOWSZECHNIANIE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EFEKTY PROJEKTU „Kompetencje zawodowe kluczem do sukcesu na europejskim rynku pracy”</dc:title>
  <dc:creator>A&amp;S</dc:creator>
  <cp:lastModifiedBy>A&amp;S</cp:lastModifiedBy>
  <cp:revision>23</cp:revision>
  <dcterms:created xsi:type="dcterms:W3CDTF">2017-10-27T11:55:39Z</dcterms:created>
  <dcterms:modified xsi:type="dcterms:W3CDTF">2017-12-04T07:44:40Z</dcterms:modified>
</cp:coreProperties>
</file>