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D4B7D0-D5E3-4F27-89B7-F418D5CC2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FD369A1-BDBA-4107-A938-3ACBDC3F1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D58CECD-7237-42B0-B5F5-D9F8324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0586FF5-6BA8-463E-BE6E-5A6A77C5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CAF1BF3-19E8-4C43-8D73-E237CDD6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60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F847677-BD52-4258-B894-3CEB16FF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564D7592-80C1-4F0A-A6F8-C2FB7244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27F6E95-3109-443A-A883-5634A92A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1ED72B1-87BE-4819-BC42-B7B96C09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EA518C0-4B8C-4A57-8708-FA333917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576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3AD3691E-95C3-4D6A-8931-00EC27B89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AA169750-ADCA-4273-BD51-D66925576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3BB17AC-DAF7-43B3-B5A5-3C1D1DA9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517400E-8DE6-49E1-8B3F-64971A54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01D1635-B373-448A-9D93-4E7EA651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02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B356DF4-1A82-4638-A5D1-BC23AFA2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A4D25FB-0776-4CED-BB45-AA4B884B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1042350-FEE8-431E-A683-3DBFB4AF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1BE47D7-72C9-494D-BE85-CE3D8F85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AEC7D48-1A7A-4150-8E00-462D5D1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636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FFA1C8-1F27-4488-AAE2-506C05C9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B466DD7-F506-4656-A90C-135A2B8F4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06E7AB6-B52E-4F37-8AAA-E6A676DA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C1523EF-0DD0-4D18-8892-34406B6F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BD48436-8C59-4812-B517-2393B358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6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5AE167-6E3D-43A6-8642-E703334E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567A5F3-4BD2-4451-A0BA-AF51CEEB0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9D23018-2BD1-451F-88BC-C7FE42B1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4EFF91F-0607-40DD-AD30-E23D763A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AF9F26F-0C93-4F2C-9A3C-7BEA28B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D3102F1-D50B-4833-A4CA-2FA099ED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053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56847C-C5A6-43D4-A12E-88AB8BDD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6BEF985-4D17-4ACA-9633-2E5DB49D0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4CCB414-02B3-4FE4-A3EA-5604F6BAD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27BEB5D1-7A3F-4CEB-B332-C0E3F5E0B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3B0CB8E-8041-4368-AEE5-BF533FB53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21E4A561-DE4C-43D9-9AD3-94AA9837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FA58528-C4F1-4679-9525-118E5515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FBDAC326-3884-4244-9CA5-CC4CD82E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5919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FC1A0F-96AA-4AB2-9A85-BE4DA9D8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46E2E4F-8E41-44E5-B748-F190792A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E5680FC4-2D7F-4697-B96C-E984AAE4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669FCC1B-A0BB-414B-8408-38676CF5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212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24435EFB-B59D-423C-ACBD-15B26A89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C91F07F9-42DB-4264-93EF-BEF2C688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883DC86F-4982-47F5-AE9A-4C57C652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555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E3AAAD-CDA6-4022-BF14-AB02116B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C5C444-30F3-47CB-B06E-E6B96636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EEF563A-4433-40E7-939B-A028F1B6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AA40489-BEAC-4EE1-9200-A0C0499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68D8CAB-FC25-444E-9084-3B839265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12D824D-E559-46D3-8657-366412C6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98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0F62C3B-3DD5-49C9-BB9E-32911F57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0F18B797-E047-483E-BF13-7C740AF8C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1561906F-3D03-431B-9527-D5AABCEB4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929F72A-C564-4687-AD40-C8F2B58D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A72856C-FF20-43EA-9BBF-20CB9954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B28588D-488C-4235-9273-2A098BCE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931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CBC5E456-F35C-48A1-9C8E-E7EEFFC7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F1E68B2-E947-46D1-953E-C94A90B9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98DFFB3-B285-49F1-9B27-4FD292AE5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1AA0-3D75-44DF-BEEA-40D2A65F0162}" type="datetimeFigureOut">
              <a:rPr lang="pl-PL" smtClean="0"/>
              <a:pPr/>
              <a:t>2018-12-31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5E54728-CE01-4F32-9051-323643D8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09EF2C6-772C-4F5B-92AF-96C8FF9F2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B843-77F5-4959-8AA5-0B743A05AE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805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3A47AA6-4B1D-443E-9C0D-1C4BC2DF1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16" y="2550959"/>
            <a:ext cx="9144000" cy="2387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pl-PL" b="1" dirty="0"/>
              <a:t>AKTYWIZUJĄCE METODY NAUCZANIA i UCZENIA SIĘ DOROSŁYCH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5FFD1CA-F4EA-419E-8558-78405C015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813" y="5325907"/>
            <a:ext cx="11581365" cy="101493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</a:pPr>
            <a:r>
              <a:rPr lang="pl-PL" sz="3200" b="1" dirty="0" smtClean="0"/>
              <a:t>m</a:t>
            </a:r>
            <a:r>
              <a:rPr lang="pl-PL" sz="3200" b="1" dirty="0" smtClean="0"/>
              <a:t>gr Grażyna Noskowicz - Refleksje uczestników kursu z zakresu andragogiki w </a:t>
            </a:r>
            <a:r>
              <a:rPr lang="pl-PL" sz="3200" b="1" dirty="0" smtClean="0"/>
              <a:t>Wielkiej Brytanii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Projekt jest  współfinansowany w ramach programu Unii Europejskiej Erasmus+ Sektor - Edukacja dorosłych, Akcja 1 Mobilność Edukacyjna</a:t>
            </a:r>
          </a:p>
          <a:p>
            <a:pPr>
              <a:lnSpc>
                <a:spcPct val="150000"/>
              </a:lnSpc>
            </a:pPr>
            <a:endParaRPr lang="pl-PL" b="1" dirty="0"/>
          </a:p>
        </p:txBody>
      </p:sp>
      <p:pic>
        <p:nvPicPr>
          <p:cNvPr id="4" name="Obraz 1" descr="erasmus-k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739" y="256354"/>
            <a:ext cx="80772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349116" y="1843073"/>
            <a:ext cx="1020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Projekt:  </a:t>
            </a:r>
            <a:r>
              <a:rPr lang="pl-PL" sz="2000" b="1" dirty="0">
                <a:solidFill>
                  <a:srgbClr val="002060"/>
                </a:solidFill>
              </a:rPr>
              <a:t>JAK SKUTECZNIE I EFEKTYWNIE UCZYĆ DOROSŁYCH WE WSPÓŁCZESNEJ EUROPIE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17352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C22CA31-D44E-45FE-8AEB-13D1E05A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Metod podawczych nie unikniemy, ale artyzm prezentacji zwiększy ich atrakcyjność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BAA97EF-598E-4492-879F-26BCA5C3B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121" y="1534511"/>
            <a:ext cx="6700729" cy="504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wal 5">
            <a:extLst>
              <a:ext uri="{FF2B5EF4-FFF2-40B4-BE49-F238E27FC236}">
                <a16:creationId xmlns="" xmlns:a16="http://schemas.microsoft.com/office/drawing/2014/main" id="{83534779-3A2E-40DE-BE84-A97EBD979B99}"/>
              </a:ext>
            </a:extLst>
          </p:cNvPr>
          <p:cNvSpPr/>
          <p:nvPr/>
        </p:nvSpPr>
        <p:spPr>
          <a:xfrm>
            <a:off x="3043451" y="4326340"/>
            <a:ext cx="1132764" cy="873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65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F8D323-8A62-41C6-A76F-3050494E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400" b="1" dirty="0"/>
              <a:t>Tak można zaprezentować efekty pracy i najważniejsze informacje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56A025E-9F9B-46F3-826F-F37417951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138" y="1554053"/>
            <a:ext cx="6874236" cy="491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wal 5">
            <a:extLst>
              <a:ext uri="{FF2B5EF4-FFF2-40B4-BE49-F238E27FC236}">
                <a16:creationId xmlns="" xmlns:a16="http://schemas.microsoft.com/office/drawing/2014/main" id="{8CAB75D0-6C93-421D-8A91-B2E229C8E902}"/>
              </a:ext>
            </a:extLst>
          </p:cNvPr>
          <p:cNvSpPr/>
          <p:nvPr/>
        </p:nvSpPr>
        <p:spPr>
          <a:xfrm>
            <a:off x="5240740" y="2500952"/>
            <a:ext cx="2224585" cy="1856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98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55CF76B-8B7A-4E8B-B38C-6FA16554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70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Taka mapa myśli odniesie zamierzony skutek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8281824-A361-4CDF-8416-78297ABFD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414" y="1660634"/>
            <a:ext cx="8969422" cy="488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19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98C5FD-4547-4103-A41C-D06EF560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69"/>
            <a:ext cx="10515600" cy="9823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Drobiazgi techniczne też mają swoje znaczenie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F83D20D-1CD4-4586-9429-A629A4DCE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260" y="1471448"/>
            <a:ext cx="8255317" cy="509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wal 5">
            <a:extLst>
              <a:ext uri="{FF2B5EF4-FFF2-40B4-BE49-F238E27FC236}">
                <a16:creationId xmlns="" xmlns:a16="http://schemas.microsoft.com/office/drawing/2014/main" id="{124A0871-C0B2-496E-844F-17433CC5E0AC}"/>
              </a:ext>
            </a:extLst>
          </p:cNvPr>
          <p:cNvSpPr/>
          <p:nvPr/>
        </p:nvSpPr>
        <p:spPr>
          <a:xfrm>
            <a:off x="2866030" y="2207168"/>
            <a:ext cx="1119116" cy="10682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="" xmlns:a16="http://schemas.microsoft.com/office/drawing/2014/main" id="{5802E5D5-9723-4151-A29A-3E8B8FC5F2CB}"/>
              </a:ext>
            </a:extLst>
          </p:cNvPr>
          <p:cNvSpPr/>
          <p:nvPr/>
        </p:nvSpPr>
        <p:spPr>
          <a:xfrm>
            <a:off x="2538485" y="3275463"/>
            <a:ext cx="1023582" cy="10235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3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18AC756-2631-4F60-A9AE-02808F0B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68" y="317668"/>
            <a:ext cx="10515600" cy="7741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pl-PL" sz="2800" b="1" dirty="0"/>
              <a:t>Praca w grupach, dyskusje w takich warunkach to przyjemność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0B050EF-5654-40F4-99B2-7D7766D6A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455" y="1406913"/>
            <a:ext cx="7891386" cy="488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50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97B49844-44ED-41E9-A751-B69335FE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68" y="317668"/>
            <a:ext cx="10515600" cy="7741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Tak wygląda praca w grupach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07AF321-6A52-49C1-805A-A904E1EAA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4859" y="1169999"/>
            <a:ext cx="8538341" cy="525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14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F6CEFCE-F374-4A48-BB85-997705E4A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889" y="1214650"/>
            <a:ext cx="8928041" cy="532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1FFD926B-1057-4090-8D2F-14153587A4D3}"/>
              </a:ext>
            </a:extLst>
          </p:cNvPr>
          <p:cNvSpPr txBox="1">
            <a:spLocks/>
          </p:cNvSpPr>
          <p:nvPr/>
        </p:nvSpPr>
        <p:spPr>
          <a:xfrm>
            <a:off x="722668" y="317668"/>
            <a:ext cx="10515600" cy="7741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/>
              <a:t>Każdy uczeń przyszedł na zajęcia ze swoim laptopem i zeszytem ćwiczeń </a:t>
            </a:r>
            <a:br>
              <a:rPr lang="pl-PL" sz="2800" b="1" dirty="0"/>
            </a:br>
            <a:r>
              <a:rPr lang="pl-PL" sz="2800" b="1" dirty="0"/>
              <a:t>(czekały na niego w szkole). Prace domowe tylko w granicach </a:t>
            </a:r>
            <a:r>
              <a:rPr lang="pl-PL" sz="2800" b="1" dirty="0" smtClean="0"/>
              <a:t>rozsądku, na platformie </a:t>
            </a:r>
            <a:r>
              <a:rPr lang="pl-PL" sz="2800" b="1" dirty="0" err="1" smtClean="0"/>
              <a:t>e-learningowej</a:t>
            </a:r>
            <a:r>
              <a:rPr lang="pl-PL" sz="2800" b="1" dirty="0" smtClean="0"/>
              <a:t>.</a:t>
            </a:r>
            <a:endParaRPr lang="pl-PL" sz="2800" b="1" dirty="0"/>
          </a:p>
        </p:txBody>
      </p:sp>
      <p:sp>
        <p:nvSpPr>
          <p:cNvPr id="5" name="Owal 4">
            <a:extLst>
              <a:ext uri="{FF2B5EF4-FFF2-40B4-BE49-F238E27FC236}">
                <a16:creationId xmlns="" xmlns:a16="http://schemas.microsoft.com/office/drawing/2014/main" id="{3A5159A3-CCA6-46C6-B7F5-1615CF9A0AF1}"/>
              </a:ext>
            </a:extLst>
          </p:cNvPr>
          <p:cNvSpPr/>
          <p:nvPr/>
        </p:nvSpPr>
        <p:spPr>
          <a:xfrm>
            <a:off x="8256896" y="4763069"/>
            <a:ext cx="1146411" cy="7741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="" xmlns:a16="http://schemas.microsoft.com/office/drawing/2014/main" id="{DF24BEA1-D2D2-4EE7-86B8-6EE40A49952F}"/>
              </a:ext>
            </a:extLst>
          </p:cNvPr>
          <p:cNvSpPr/>
          <p:nvPr/>
        </p:nvSpPr>
        <p:spPr>
          <a:xfrm>
            <a:off x="6096000" y="4899546"/>
            <a:ext cx="942273" cy="873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72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393325"/>
            <a:ext cx="10519322" cy="16963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Dziękuję za uwagę</a:t>
            </a:r>
            <a:endParaRPr lang="pl-P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8E1E92-DA23-4F31-B02D-6CD28625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056883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CHARAKTERYSTYKA UCZNIA DOROSŁEGO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C0EAC0-405F-487C-BDE4-DA50E937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Ma na tyle plastyczną psychikę, że może podlegać oddziaływaniu oświatowemu</a:t>
            </a:r>
          </a:p>
          <a:p>
            <a:r>
              <a:rPr lang="pl-PL" b="1" dirty="0"/>
              <a:t>Realizuje w swoim życiu wiele ról społecznych (rodzic, pracownik, …)</a:t>
            </a:r>
          </a:p>
          <a:p>
            <a:r>
              <a:rPr lang="pl-PL" b="1" dirty="0"/>
              <a:t>Uczy się tego, co jest potrzebne do rozwiązywania problemów – wyzwań życiowych</a:t>
            </a:r>
          </a:p>
          <a:p>
            <a:r>
              <a:rPr lang="pl-PL" b="1" dirty="0"/>
              <a:t>Zaawansowany rozwój psychofizyczny</a:t>
            </a:r>
          </a:p>
          <a:p>
            <a:r>
              <a:rPr lang="pl-PL" b="1" dirty="0"/>
              <a:t>Doświadczenie życiowe</a:t>
            </a:r>
          </a:p>
          <a:p>
            <a:r>
              <a:rPr lang="pl-PL" b="1" dirty="0"/>
              <a:t>Poważny stosunek do życia (?), odpowiedzialność, potrzeba samodzielności, </a:t>
            </a:r>
          </a:p>
          <a:p>
            <a:r>
              <a:rPr lang="pl-PL" b="1" dirty="0"/>
              <a:t>Nastawienie na osiąganie celów, wykorzystanie nabytych umiejętności </a:t>
            </a:r>
            <a:br>
              <a:rPr lang="pl-PL" b="1" dirty="0"/>
            </a:br>
            <a:r>
              <a:rPr lang="pl-PL" b="1" dirty="0"/>
              <a:t>w praktyce, potrzeba wewnętrznej motywacji</a:t>
            </a:r>
          </a:p>
          <a:p>
            <a:r>
              <a:rPr lang="pl-PL" b="1" dirty="0"/>
              <a:t>Bazowanie na własnym doświadczeniu i wiedzy</a:t>
            </a:r>
          </a:p>
          <a:p>
            <a:r>
              <a:rPr lang="pl-PL" b="1" dirty="0"/>
              <a:t>Oczekuje szacunku, boi się popełniać </a:t>
            </a:r>
            <a:r>
              <a:rPr lang="pl-PL" b="1" dirty="0" smtClean="0"/>
              <a:t>błędy.</a:t>
            </a:r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504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C230D7-8790-49B3-843E-30675236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47145"/>
            <a:ext cx="11056882" cy="18708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>EFEKTYWNOSĆ </a:t>
            </a:r>
            <a:r>
              <a:rPr lang="pl-PL" sz="3600" b="1" dirty="0"/>
              <a:t>UCZENIA SIĘ DOROSŁYCH</a:t>
            </a:r>
            <a:br>
              <a:rPr lang="pl-PL" sz="3600" b="1" dirty="0"/>
            </a:br>
            <a:r>
              <a:rPr lang="pl-PL" sz="3600" b="1" dirty="0"/>
              <a:t>WARUNKI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B0EAAB5-DE28-4E64-953C-C57E314D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193"/>
            <a:ext cx="10515600" cy="4246178"/>
          </a:xfrm>
        </p:spPr>
        <p:txBody>
          <a:bodyPr/>
          <a:lstStyle/>
          <a:p>
            <a:r>
              <a:rPr lang="pl-PL" b="1" dirty="0"/>
              <a:t>Mogą odwoływać się do własnej wiedzy i doświadczenia</a:t>
            </a:r>
          </a:p>
          <a:p>
            <a:r>
              <a:rPr lang="pl-PL" b="1" dirty="0"/>
              <a:t>Rozumieją znaczenie i wartość tego, czego się uczą</a:t>
            </a:r>
          </a:p>
          <a:p>
            <a:r>
              <a:rPr lang="pl-PL" b="1" dirty="0"/>
              <a:t>Działają dobrowolnie</a:t>
            </a:r>
          </a:p>
          <a:p>
            <a:r>
              <a:rPr lang="pl-PL" b="1" dirty="0"/>
              <a:t>Nie muszą obawiać się oceny</a:t>
            </a:r>
          </a:p>
          <a:p>
            <a:r>
              <a:rPr lang="pl-PL" b="1" dirty="0"/>
              <a:t>Są aktywnie zaangażowani w proces uczenia</a:t>
            </a:r>
          </a:p>
        </p:txBody>
      </p:sp>
    </p:spTree>
    <p:extLst>
      <p:ext uri="{BB962C8B-B14F-4D97-AF65-F5344CB8AC3E}">
        <p14:creationId xmlns:p14="http://schemas.microsoft.com/office/powerpoint/2010/main" xmlns="" val="16386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8BF5C0-03E8-4BA9-8846-C69C53D4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7" y="365125"/>
            <a:ext cx="11130454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WYBRANE METODY NAUCZANIA W EDUKACJI DOROSŁYCH OPARTEJ NA AKTYWNOŚCI                         I ZAANGAŻOWANIU UCZNIA</a:t>
            </a: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5B6782E2-FF76-4D30-A460-638CCF08AE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49" y="1905000"/>
            <a:ext cx="9039225" cy="19015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519D1C0-4524-4EB4-AD4B-8922B906BA98}"/>
              </a:ext>
            </a:extLst>
          </p:cNvPr>
          <p:cNvSpPr txBox="1"/>
          <p:nvPr/>
        </p:nvSpPr>
        <p:spPr>
          <a:xfrm>
            <a:off x="1047750" y="4309353"/>
            <a:ext cx="103060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Projekt „Wytapetowanie pokoju dziecka”</a:t>
            </a:r>
          </a:p>
          <a:p>
            <a:r>
              <a:rPr lang="pl-PL" b="1" dirty="0"/>
              <a:t>Cel strategiczny – cele operacyjne – plan działania – potrzebne zasoby – harmonogram prac – wykonanie – prezentacja efektów – ocena efektów</a:t>
            </a:r>
          </a:p>
          <a:p>
            <a:r>
              <a:rPr lang="pl-PL" dirty="0">
                <a:latin typeface="Cambria" panose="02040503050406030204" pitchFamily="18" charset="0"/>
              </a:rPr>
              <a:t>Nawet taki prosty projekt wymaga wykorzystanie wiedzy w praktyce, kreatywności, planowania, pracy w zespole</a:t>
            </a:r>
          </a:p>
        </p:txBody>
      </p:sp>
    </p:spTree>
    <p:extLst>
      <p:ext uri="{BB962C8B-B14F-4D97-AF65-F5344CB8AC3E}">
        <p14:creationId xmlns:p14="http://schemas.microsoft.com/office/powerpoint/2010/main" xmlns="" val="34122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22175B-1774-4C38-A834-A7AA16B9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36" y="365125"/>
            <a:ext cx="5301575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Projekt </a:t>
            </a:r>
            <a:r>
              <a:rPr lang="pl-PL" sz="3200" b="1" dirty="0" err="1"/>
              <a:t>iFiscus</a:t>
            </a:r>
            <a:endParaRPr lang="pl-PL" sz="3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9370801-3B73-4A01-8995-0BBB0CCC2C2B}"/>
              </a:ext>
            </a:extLst>
          </p:cNvPr>
          <p:cNvSpPr txBox="1"/>
          <p:nvPr/>
        </p:nvSpPr>
        <p:spPr>
          <a:xfrm>
            <a:off x="1001949" y="2110902"/>
            <a:ext cx="10155677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Projekt miał na celu wsparcie rodzin w planowaniu domowego budżetu. Koordynatorem projektu była angielska firma edukacyjna Europa Training </a:t>
            </a:r>
            <a:r>
              <a:rPr lang="pl-PL" b="1" dirty="0" err="1"/>
              <a:t>Ltd</a:t>
            </a:r>
            <a:r>
              <a:rPr lang="pl-PL" b="1" dirty="0"/>
              <a:t> we współpracy z siedmioma organizacjami z różnych krajów, w tym instytucje kształcące dorosłych i był finansowany przez Komisję Europejską.</a:t>
            </a:r>
          </a:p>
          <a:p>
            <a:pPr>
              <a:lnSpc>
                <a:spcPct val="150000"/>
              </a:lnSpc>
            </a:pPr>
            <a:r>
              <a:rPr lang="pl-PL" b="1" dirty="0"/>
              <a:t>W ramach projektu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przeprowadzono badania dotyczące domowych oszczędności,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zaprezentowano analizę zarządzania budżetem domowym (tylko w Polsce i Włoszech oszczędzanie jest problemem),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skonstruowano narzędzia do planowania domowego budżetu,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opracowano dobre praktyki w zakresie zarządzania finansami gospodarstw domowych</a:t>
            </a:r>
          </a:p>
        </p:txBody>
      </p:sp>
    </p:spTree>
    <p:extLst>
      <p:ext uri="{BB962C8B-B14F-4D97-AF65-F5344CB8AC3E}">
        <p14:creationId xmlns:p14="http://schemas.microsoft.com/office/powerpoint/2010/main" xmlns="" val="8674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46CE770-1757-4711-979B-7FBA463D0C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042" y="600318"/>
            <a:ext cx="9620656" cy="574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8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48E5668-4473-47C6-A318-111230AFBD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073" y="1517432"/>
            <a:ext cx="9134475" cy="11144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AB6F839-2AEA-4B35-991E-F7B38242CC0D}"/>
              </a:ext>
            </a:extLst>
          </p:cNvPr>
          <p:cNvSpPr txBox="1"/>
          <p:nvPr/>
        </p:nvSpPr>
        <p:spPr>
          <a:xfrm>
            <a:off x="1571625" y="2647950"/>
            <a:ext cx="901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Rozpisanie i rozrysowanie poszczególnych pojęć, problemów, skojarzeń oraz powiązanie ich strzałkami (myślnikami)</a:t>
            </a:r>
          </a:p>
          <a:p>
            <a:r>
              <a:rPr lang="pl-PL" dirty="0"/>
              <a:t>Praca w grupach zakończona dyskusją i podsumowaniem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503D45B-A5A1-499F-93A8-EF8DCE5294D9}"/>
              </a:ext>
            </a:extLst>
          </p:cNvPr>
          <p:cNvSpPr txBox="1"/>
          <p:nvPr/>
        </p:nvSpPr>
        <p:spPr>
          <a:xfrm>
            <a:off x="3929975" y="4495800"/>
            <a:ext cx="2422188" cy="954107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l-PL" sz="2800" b="1" dirty="0"/>
              <a:t>Ubezpieczenia społeczne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EC3E2677-BC64-4CEF-81B2-100D95B34786}"/>
              </a:ext>
            </a:extLst>
          </p:cNvPr>
          <p:cNvSpPr/>
          <p:nvPr/>
        </p:nvSpPr>
        <p:spPr>
          <a:xfrm>
            <a:off x="6517967" y="3924300"/>
            <a:ext cx="160510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Ubezpieczenie emerytalne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="" xmlns:a16="http://schemas.microsoft.com/office/drawing/2014/main" id="{42935111-332C-40EB-905A-9D4FDA558C3A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5141069" y="4210050"/>
            <a:ext cx="137689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: zaokrąglone rogi 8">
            <a:extLst>
              <a:ext uri="{FF2B5EF4-FFF2-40B4-BE49-F238E27FC236}">
                <a16:creationId xmlns="" xmlns:a16="http://schemas.microsoft.com/office/drawing/2014/main" id="{CCA4CDD8-B52E-4D01-8A78-776F2EC232F9}"/>
              </a:ext>
            </a:extLst>
          </p:cNvPr>
          <p:cNvSpPr/>
          <p:nvPr/>
        </p:nvSpPr>
        <p:spPr>
          <a:xfrm>
            <a:off x="9287569" y="3924300"/>
            <a:ext cx="1605332" cy="571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Prawo do emerytury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0BD1E744-8A49-4292-921F-66866C2E81A8}"/>
              </a:ext>
            </a:extLst>
          </p:cNvPr>
          <p:cNvCxnSpPr/>
          <p:nvPr/>
        </p:nvCxnSpPr>
        <p:spPr>
          <a:xfrm>
            <a:off x="8186738" y="4210050"/>
            <a:ext cx="1037161" cy="1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F3D84CE4-04D7-45D9-813B-DAE99E66DC83}"/>
              </a:ext>
            </a:extLst>
          </p:cNvPr>
          <p:cNvSpPr txBox="1"/>
          <p:nvPr/>
        </p:nvSpPr>
        <p:spPr>
          <a:xfrm>
            <a:off x="5353467" y="4105072"/>
            <a:ext cx="99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rodzaj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47F19622-6CA7-4078-AF67-5946125F5012}"/>
              </a:ext>
            </a:extLst>
          </p:cNvPr>
          <p:cNvSpPr txBox="1"/>
          <p:nvPr/>
        </p:nvSpPr>
        <p:spPr>
          <a:xfrm>
            <a:off x="8186738" y="3903767"/>
            <a:ext cx="103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Co nam daje</a:t>
            </a: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7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Mapy myśli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074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5200F28-FDD8-4F5E-90D9-2FA5924B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207"/>
            <a:ext cx="10515600" cy="9459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Analiza SWOT</a:t>
            </a:r>
            <a:endParaRPr lang="pl-PL" sz="32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2400" b="1" dirty="0" smtClean="0"/>
              <a:t>Moja </a:t>
            </a:r>
            <a:r>
              <a:rPr lang="pl-PL" sz="2400" b="1" dirty="0" smtClean="0"/>
              <a:t>aktywność zawodowa – prowadzenie działalności gospodarczej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FA8DAA6-397A-4A28-991C-8B270A6EF2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329" y="1204463"/>
            <a:ext cx="9640110" cy="160313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E6D24A1E-C6A3-4B51-AA63-76D04BA93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749086"/>
              </p:ext>
            </p:extLst>
          </p:nvPr>
        </p:nvGraphicFramePr>
        <p:xfrm>
          <a:off x="945931" y="3499945"/>
          <a:ext cx="8630410" cy="223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598">
                  <a:extLst>
                    <a:ext uri="{9D8B030D-6E8A-4147-A177-3AD203B41FA5}">
                      <a16:colId xmlns="" xmlns:a16="http://schemas.microsoft.com/office/drawing/2014/main" val="3926272436"/>
                    </a:ext>
                  </a:extLst>
                </a:gridCol>
                <a:gridCol w="4410812">
                  <a:extLst>
                    <a:ext uri="{9D8B030D-6E8A-4147-A177-3AD203B41FA5}">
                      <a16:colId xmlns="" xmlns:a16="http://schemas.microsoft.com/office/drawing/2014/main" val="1786521388"/>
                    </a:ext>
                  </a:extLst>
                </a:gridCol>
              </a:tblGrid>
              <a:tr h="13144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Mocne strony</a:t>
                      </a:r>
                    </a:p>
                    <a:p>
                      <a:pPr algn="l"/>
                      <a:r>
                        <a:rPr lang="pl-PL" sz="1400" b="0" dirty="0">
                          <a:latin typeface="Cambria" panose="02040503050406030204" pitchFamily="18" charset="0"/>
                        </a:rPr>
                        <a:t>Odporność na stres</a:t>
                      </a:r>
                    </a:p>
                    <a:p>
                      <a:pPr algn="l"/>
                      <a:r>
                        <a:rPr lang="pl-PL" sz="1400" b="0" dirty="0">
                          <a:latin typeface="Cambria" panose="02040503050406030204" pitchFamily="18" charset="0"/>
                        </a:rPr>
                        <a:t>……………………………….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Słabe strony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Brak wiedzy z zakresu podatków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………………………………………………………..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7998005"/>
                  </a:ext>
                </a:extLst>
              </a:tr>
              <a:tr h="924958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Szanse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Ulga na start w ZUS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………………………………………………………………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Zagrożenia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Utrata płynności finansowej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……………………………………………………………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612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34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FE432B-174F-4E59-84CC-EF8132DCF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pl-PL" b="1" dirty="0"/>
              <a:t>DOBRE PRAKTYKI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8F808044-1E31-422D-AC2F-24A1EBC40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To, co podobało się nam w Anglii </a:t>
            </a:r>
            <a:br>
              <a:rPr lang="pl-PL" sz="2800" b="1" dirty="0"/>
            </a:br>
            <a:r>
              <a:rPr lang="pl-PL" sz="2800" b="1" dirty="0"/>
              <a:t>i co chcemy przenieść do naszej szkoły</a:t>
            </a:r>
          </a:p>
        </p:txBody>
      </p:sp>
    </p:spTree>
    <p:extLst>
      <p:ext uri="{BB962C8B-B14F-4D97-AF65-F5344CB8AC3E}">
        <p14:creationId xmlns:p14="http://schemas.microsoft.com/office/powerpoint/2010/main" xmlns="" val="26835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424</Words>
  <Application>Microsoft Office PowerPoint</Application>
  <PresentationFormat>Niestandardowy</PresentationFormat>
  <Paragraphs>66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AKTYWIZUJĄCE METODY NAUCZANIA i UCZENIA SIĘ DOROSŁYCH</vt:lpstr>
      <vt:lpstr>CHARAKTERYSTYKA UCZNIA DOROSŁEGO</vt:lpstr>
      <vt:lpstr> EFEKTYWNOSĆ UCZENIA SIĘ DOROSŁYCH WARUNKI </vt:lpstr>
      <vt:lpstr>WYBRANE METODY NAUCZANIA W EDUKACJI DOROSŁYCH OPARTEJ NA AKTYWNOŚCI                         I ZAANGAŻOWANIU UCZNIA</vt:lpstr>
      <vt:lpstr>Projekt iFiscus</vt:lpstr>
      <vt:lpstr>Slajd 6</vt:lpstr>
      <vt:lpstr>Mapy myśli</vt:lpstr>
      <vt:lpstr>Analiza SWOT</vt:lpstr>
      <vt:lpstr>DOBRE PRAKTYKI </vt:lpstr>
      <vt:lpstr>Metod podawczych nie unikniemy, ale artyzm prezentacji zwiększy ich atrakcyjność</vt:lpstr>
      <vt:lpstr>Tak można zaprezentować efekty pracy i najważniejsze informacje</vt:lpstr>
      <vt:lpstr>Taka mapa myśli odniesie zamierzony skutek</vt:lpstr>
      <vt:lpstr>Drobiazgi techniczne też mają swoje znaczenie</vt:lpstr>
      <vt:lpstr>Praca w grupach, dyskusje w takich warunkach to przyjemność</vt:lpstr>
      <vt:lpstr>Tak wygląda praca w grupach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AKTYWIZUJĄCE METODY NAUCZANIA DOROSŁYCH</dc:title>
  <dc:creator>DOMST</dc:creator>
  <cp:lastModifiedBy>ela1</cp:lastModifiedBy>
  <cp:revision>23</cp:revision>
  <dcterms:created xsi:type="dcterms:W3CDTF">2018-12-06T18:41:24Z</dcterms:created>
  <dcterms:modified xsi:type="dcterms:W3CDTF">2018-12-30T23:41:30Z</dcterms:modified>
</cp:coreProperties>
</file>